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336" r:id="rId2"/>
    <p:sldId id="333" r:id="rId3"/>
    <p:sldId id="327" r:id="rId4"/>
    <p:sldId id="304" r:id="rId5"/>
    <p:sldId id="338" r:id="rId6"/>
    <p:sldId id="329" r:id="rId7"/>
    <p:sldId id="360" r:id="rId8"/>
    <p:sldId id="335" r:id="rId9"/>
    <p:sldId id="297" r:id="rId10"/>
    <p:sldId id="299" r:id="rId11"/>
    <p:sldId id="300" r:id="rId12"/>
    <p:sldId id="303" r:id="rId13"/>
    <p:sldId id="337" r:id="rId14"/>
    <p:sldId id="332" r:id="rId15"/>
    <p:sldId id="339" r:id="rId16"/>
    <p:sldId id="340" r:id="rId17"/>
    <p:sldId id="302" r:id="rId18"/>
    <p:sldId id="341" r:id="rId19"/>
    <p:sldId id="307" r:id="rId20"/>
    <p:sldId id="347" r:id="rId21"/>
    <p:sldId id="342" r:id="rId22"/>
    <p:sldId id="359" r:id="rId23"/>
    <p:sldId id="345" r:id="rId24"/>
    <p:sldId id="344" r:id="rId25"/>
    <p:sldId id="346" r:id="rId26"/>
    <p:sldId id="343" r:id="rId27"/>
    <p:sldId id="348" r:id="rId28"/>
    <p:sldId id="349" r:id="rId29"/>
    <p:sldId id="350" r:id="rId30"/>
    <p:sldId id="352" r:id="rId31"/>
    <p:sldId id="353" r:id="rId32"/>
    <p:sldId id="354" r:id="rId33"/>
    <p:sldId id="358" r:id="rId34"/>
    <p:sldId id="356" r:id="rId35"/>
    <p:sldId id="355" r:id="rId36"/>
    <p:sldId id="357" r:id="rId37"/>
    <p:sldId id="30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52E"/>
    <a:srgbClr val="3DD8FF"/>
    <a:srgbClr val="43FF54"/>
    <a:srgbClr val="F98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74" autoAdjust="0"/>
  </p:normalViewPr>
  <p:slideViewPr>
    <p:cSldViewPr snapToGrid="0" snapToObjects="1">
      <p:cViewPr varScale="1">
        <p:scale>
          <a:sx n="74" d="100"/>
          <a:sy n="74" d="100"/>
        </p:scale>
        <p:origin x="976" y="176"/>
      </p:cViewPr>
      <p:guideLst>
        <p:guide orient="horz" pos="2160"/>
        <p:guide pos="2880"/>
      </p:guideLst>
    </p:cSldViewPr>
  </p:slideViewPr>
  <p:outlineViewPr>
    <p:cViewPr>
      <p:scale>
        <a:sx n="33" d="100"/>
        <a:sy n="33" d="100"/>
      </p:scale>
      <p:origin x="0" y="-569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9F9D6-0936-0A44-8D77-FCADF68F9906}" type="datetimeFigureOut">
              <a:rPr lang="en-US" smtClean="0"/>
              <a:t>9/10/21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A951B4-D45D-3C46-AC4A-CB7D1C8721AB}" type="slidenum">
              <a:rPr lang="en-US" smtClean="0"/>
              <a:t>‹#›</a:t>
            </a:fld>
            <a:endParaRPr lang="en-US"/>
          </a:p>
        </p:txBody>
      </p:sp>
    </p:spTree>
    <p:extLst>
      <p:ext uri="{BB962C8B-B14F-4D97-AF65-F5344CB8AC3E}">
        <p14:creationId xmlns:p14="http://schemas.microsoft.com/office/powerpoint/2010/main" val="41828606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err="1"/>
              <a:t>Je</a:t>
            </a:r>
            <a:r>
              <a:rPr lang="en-US" sz="4000" dirty="0"/>
              <a:t> </a:t>
            </a:r>
            <a:r>
              <a:rPr lang="en-US" sz="4000" dirty="0" err="1"/>
              <a:t>vais</a:t>
            </a:r>
            <a:r>
              <a:rPr lang="en-US" sz="4000" dirty="0"/>
              <a:t> </a:t>
            </a:r>
            <a:r>
              <a:rPr lang="en-US" sz="4000" dirty="0" err="1"/>
              <a:t>vous</a:t>
            </a:r>
            <a:r>
              <a:rPr lang="en-US" sz="4000" baseline="0" dirty="0"/>
              <a:t> </a:t>
            </a:r>
            <a:r>
              <a:rPr lang="en-US" sz="4000" baseline="0" dirty="0" err="1"/>
              <a:t>raconter</a:t>
            </a:r>
            <a:r>
              <a:rPr lang="en-US" sz="4000" baseline="0" dirty="0"/>
              <a:t> </a:t>
            </a:r>
            <a:r>
              <a:rPr lang="en-US" sz="4000" baseline="0" dirty="0" err="1"/>
              <a:t>l'histoire</a:t>
            </a:r>
            <a:r>
              <a:rPr lang="en-US" sz="4000" baseline="0" dirty="0"/>
              <a:t> de la </a:t>
            </a:r>
            <a:r>
              <a:rPr lang="en-US" sz="4000" baseline="0" dirty="0" err="1"/>
              <a:t>sélection</a:t>
            </a:r>
            <a:r>
              <a:rPr lang="en-US" sz="4000" baseline="0" dirty="0"/>
              <a:t> </a:t>
            </a:r>
            <a:r>
              <a:rPr lang="en-US" sz="4000" baseline="0" dirty="0" err="1"/>
              <a:t>naturelle</a:t>
            </a:r>
            <a:r>
              <a:rPr lang="en-US" sz="4000" baseline="0" dirty="0"/>
              <a:t>, qui </a:t>
            </a:r>
            <a:r>
              <a:rPr lang="en-US" sz="4000" baseline="0" dirty="0" err="1"/>
              <a:t>est</a:t>
            </a:r>
            <a:r>
              <a:rPr lang="en-US" sz="4000" baseline="0" dirty="0"/>
              <a:t> </a:t>
            </a:r>
            <a:r>
              <a:rPr lang="en-US" sz="4000" baseline="0" dirty="0" err="1"/>
              <a:t>responsable</a:t>
            </a:r>
            <a:r>
              <a:rPr lang="en-US" sz="4000" baseline="0" dirty="0"/>
              <a:t> de </a:t>
            </a:r>
            <a:r>
              <a:rPr lang="en-US" sz="4000" baseline="0" dirty="0" err="1"/>
              <a:t>toute</a:t>
            </a:r>
            <a:r>
              <a:rPr lang="en-US" sz="4000" baseline="0" dirty="0"/>
              <a:t> la </a:t>
            </a:r>
            <a:r>
              <a:rPr lang="en-US" sz="4000" baseline="0" dirty="0" err="1"/>
              <a:t>diversité</a:t>
            </a:r>
            <a:r>
              <a:rPr lang="en-US" sz="4000" baseline="0" dirty="0"/>
              <a:t> de la vie sur la </a:t>
            </a:r>
            <a:r>
              <a:rPr lang="en-US" sz="4000" baseline="0" dirty="0" err="1"/>
              <a:t>planète</a:t>
            </a:r>
            <a:r>
              <a:rPr lang="en-US" sz="4000" baseline="0" dirty="0"/>
              <a:t>.</a:t>
            </a:r>
            <a:endParaRPr lang="en-US" sz="4000" dirty="0"/>
          </a:p>
        </p:txBody>
      </p:sp>
      <p:sp>
        <p:nvSpPr>
          <p:cNvPr id="4" name="Slide Number Placeholder 3"/>
          <p:cNvSpPr>
            <a:spLocks noGrp="1"/>
          </p:cNvSpPr>
          <p:nvPr>
            <p:ph type="sldNum" sz="quarter" idx="10"/>
          </p:nvPr>
        </p:nvSpPr>
        <p:spPr/>
        <p:txBody>
          <a:bodyPr/>
          <a:lstStyle/>
          <a:p>
            <a:fld id="{CDA951B4-D45D-3C46-AC4A-CB7D1C8721AB}" type="slidenum">
              <a:rPr lang="en-US" smtClean="0"/>
              <a:t>1</a:t>
            </a:fld>
            <a:endParaRPr lang="en-US"/>
          </a:p>
        </p:txBody>
      </p:sp>
    </p:spTree>
    <p:extLst>
      <p:ext uri="{BB962C8B-B14F-4D97-AF65-F5344CB8AC3E}">
        <p14:creationId xmlns:p14="http://schemas.microsoft.com/office/powerpoint/2010/main" val="45246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36</a:t>
            </a:fld>
            <a:endParaRPr lang="en-US"/>
          </a:p>
        </p:txBody>
      </p:sp>
    </p:spTree>
    <p:extLst>
      <p:ext uri="{BB962C8B-B14F-4D97-AF65-F5344CB8AC3E}">
        <p14:creationId xmlns:p14="http://schemas.microsoft.com/office/powerpoint/2010/main" val="3207836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a:t>
            </a:fld>
            <a:endParaRPr lang="en-US"/>
          </a:p>
        </p:txBody>
      </p:sp>
    </p:spTree>
    <p:extLst>
      <p:ext uri="{BB962C8B-B14F-4D97-AF65-F5344CB8AC3E}">
        <p14:creationId xmlns:p14="http://schemas.microsoft.com/office/powerpoint/2010/main" val="2290966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a:t>
            </a:r>
            <a:r>
              <a:rPr lang="en-US" dirty="0" err="1"/>
              <a:t>l'information</a:t>
            </a:r>
            <a:r>
              <a:rPr lang="en-US" baseline="0" dirty="0"/>
              <a:t> </a:t>
            </a:r>
            <a:r>
              <a:rPr lang="en-US" baseline="0" dirty="0" err="1"/>
              <a:t>genetique</a:t>
            </a:r>
            <a:r>
              <a:rPr lang="en-US" baseline="0" dirty="0"/>
              <a:t> </a:t>
            </a:r>
            <a:r>
              <a:rPr lang="en-US" baseline="0" dirty="0" err="1"/>
              <a:t>est</a:t>
            </a:r>
            <a:r>
              <a:rPr lang="en-US" baseline="0" dirty="0"/>
              <a:t> </a:t>
            </a:r>
            <a:r>
              <a:rPr lang="en-US" baseline="0" dirty="0" err="1"/>
              <a:t>stocké</a:t>
            </a:r>
            <a:r>
              <a:rPr lang="en-US" baseline="0" dirty="0"/>
              <a:t> et </a:t>
            </a:r>
            <a:r>
              <a:rPr lang="en-US" baseline="0" dirty="0" err="1"/>
              <a:t>hérité</a:t>
            </a:r>
            <a:r>
              <a:rPr lang="en-US" baseline="0" dirty="0"/>
              <a:t>? </a:t>
            </a:r>
            <a:r>
              <a:rPr lang="en-US" baseline="0" dirty="0" err="1"/>
              <a:t>Qu'est</a:t>
            </a:r>
            <a:r>
              <a:rPr lang="en-US" baseline="0" dirty="0"/>
              <a:t> </a:t>
            </a:r>
            <a:r>
              <a:rPr lang="en-US" baseline="0" dirty="0" err="1"/>
              <a:t>que</a:t>
            </a:r>
            <a:r>
              <a:rPr lang="en-US" baseline="0" dirty="0"/>
              <a:t> </a:t>
            </a:r>
            <a:r>
              <a:rPr lang="en-US" baseline="0" dirty="0" err="1"/>
              <a:t>ce</a:t>
            </a:r>
            <a:r>
              <a:rPr lang="en-US" baseline="0" dirty="0"/>
              <a:t>, la </a:t>
            </a:r>
            <a:r>
              <a:rPr lang="en-US" baseline="0" dirty="0" err="1"/>
              <a:t>mutatiom</a:t>
            </a:r>
            <a:r>
              <a:rPr lang="en-US" baseline="0" dirty="0"/>
              <a:t>? </a:t>
            </a:r>
            <a:r>
              <a:rPr lang="en-US" baseline="0" dirty="0" err="1"/>
              <a:t>Ecoutons</a:t>
            </a:r>
            <a:r>
              <a:rPr lang="en-US" baseline="0" dirty="0"/>
              <a:t>.</a:t>
            </a:r>
            <a:endParaRPr lang="en-US" dirty="0"/>
          </a:p>
        </p:txBody>
      </p:sp>
      <p:sp>
        <p:nvSpPr>
          <p:cNvPr id="4" name="Slide Number Placeholder 3"/>
          <p:cNvSpPr>
            <a:spLocks noGrp="1"/>
          </p:cNvSpPr>
          <p:nvPr>
            <p:ph type="sldNum" sz="quarter" idx="10"/>
          </p:nvPr>
        </p:nvSpPr>
        <p:spPr/>
        <p:txBody>
          <a:bodyPr/>
          <a:lstStyle/>
          <a:p>
            <a:fld id="{CDA951B4-D45D-3C46-AC4A-CB7D1C8721AB}" type="slidenum">
              <a:rPr lang="en-US" smtClean="0"/>
              <a:t>3</a:t>
            </a:fld>
            <a:endParaRPr lang="en-US"/>
          </a:p>
        </p:txBody>
      </p:sp>
    </p:spTree>
    <p:extLst>
      <p:ext uri="{BB962C8B-B14F-4D97-AF65-F5344CB8AC3E}">
        <p14:creationId xmlns:p14="http://schemas.microsoft.com/office/powerpoint/2010/main" val="117947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To obtain a more detailed picture of genetic variation in </a:t>
            </a:r>
            <a:r>
              <a:rPr lang="en-GB" i="1" dirty="0"/>
              <a:t>pro</a:t>
            </a:r>
            <a:r>
              <a:rPr lang="en-GB" dirty="0"/>
              <a:t>, we </a:t>
            </a:r>
            <a:r>
              <a:rPr lang="en-GB" dirty="0" err="1"/>
              <a:t>analyzed</a:t>
            </a:r>
            <a:r>
              <a:rPr lang="en-GB" dirty="0"/>
              <a:t> the database of se- </a:t>
            </a:r>
            <a:r>
              <a:rPr lang="en-GB" dirty="0" err="1"/>
              <a:t>quences</a:t>
            </a:r>
            <a:r>
              <a:rPr lang="en-GB" dirty="0"/>
              <a:t> described by Lech et al. (22). Sequences were </a:t>
            </a:r>
            <a:r>
              <a:rPr lang="en-GB" dirty="0" err="1"/>
              <a:t>ob</a:t>
            </a:r>
            <a:r>
              <a:rPr lang="en-GB" dirty="0"/>
              <a:t>- </a:t>
            </a:r>
            <a:r>
              <a:rPr lang="en-GB" dirty="0" err="1"/>
              <a:t>tained</a:t>
            </a:r>
            <a:r>
              <a:rPr lang="en-GB" dirty="0"/>
              <a:t> at a single time point from protease-inhibitor-naive patients. The 265 clones of </a:t>
            </a:r>
            <a:r>
              <a:rPr lang="en-GB" dirty="0" err="1"/>
              <a:t>proviral</a:t>
            </a:r>
            <a:r>
              <a:rPr lang="en-GB" dirty="0"/>
              <a:t> DNA were derived from peripheral blood mononuclear cells of 13 individuals by 70 cycles of nested PCR amplification, and the consensus se- </a:t>
            </a:r>
            <a:r>
              <a:rPr lang="en-GB" dirty="0" err="1"/>
              <a:t>quence</a:t>
            </a:r>
            <a:r>
              <a:rPr lang="en-GB" dirty="0"/>
              <a:t> for each patient’s virus was obtained. Of the 13 pa- </a:t>
            </a:r>
            <a:r>
              <a:rPr lang="en-GB" dirty="0" err="1"/>
              <a:t>tients</a:t>
            </a:r>
            <a:r>
              <a:rPr lang="en-GB" dirty="0"/>
              <a:t>, two (06 and 12) had stop codons in their consensus sequences and were excluded from further analysis. For the remaining 11 patients, 6% of the sequences contained dele- </a:t>
            </a:r>
            <a:r>
              <a:rPr lang="en-GB" dirty="0" err="1"/>
              <a:t>tions</a:t>
            </a:r>
            <a:r>
              <a:rPr lang="en-GB" dirty="0"/>
              <a:t>, insertions, or stop codons; these sequences were also filtered out, since the present work addresses point mutations, which do not render the virus nonviable. The remaining data- base comprised 213 clones of </a:t>
            </a:r>
            <a:r>
              <a:rPr lang="en-GB" dirty="0" err="1"/>
              <a:t>proviral</a:t>
            </a:r>
            <a:r>
              <a:rPr lang="en-GB" dirty="0"/>
              <a:t> DNA. We determined the common consensus sequence by noting the most frequent variant for each base. The consensus sequence starts from the conserved sequence </a:t>
            </a:r>
            <a:r>
              <a:rPr lang="en-GB" dirty="0" err="1"/>
              <a:t>CCTCAgATCACTCTT</a:t>
            </a:r>
            <a:r>
              <a:rPr lang="en-GB" dirty="0"/>
              <a:t> (PQITL), where g shows a variable base, and is 297 bases long. It is identical to the subtype B consensus in the LANL database (19a). Of the total number of substitutions, 25% were transversions with respect to the consensus sequence. To simplify further analysis, we ignored transversions, replacing them by the consensus sequence. As a result, each base was represented by two </a:t>
            </a:r>
            <a:r>
              <a:rPr lang="en-GB" dirty="0" err="1"/>
              <a:t>ge</a:t>
            </a:r>
            <a:r>
              <a:rPr lang="en-GB" dirty="0"/>
              <a:t>- </a:t>
            </a:r>
            <a:r>
              <a:rPr lang="en-GB" dirty="0" err="1"/>
              <a:t>netic</a:t>
            </a:r>
            <a:r>
              <a:rPr lang="en-GB" dirty="0"/>
              <a:t> variants: either A/G or C/T. (A theory taking into con- sideration both types of mutation would have to contain more parameters, namely, the forward and reverse mutation rates for transversions, which are very low and known with poor accuracy. This would complicate the theory without much gain in information.) Finally, to partially correct for errors </a:t>
            </a:r>
            <a:r>
              <a:rPr lang="en-GB" dirty="0" err="1"/>
              <a:t>accumlated</a:t>
            </a:r>
            <a:r>
              <a:rPr lang="en-GB" dirty="0"/>
              <a:t> during PCR, we ignored mutations present in a single copy in the entire database. </a:t>
            </a:r>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27</a:t>
            </a:fld>
            <a:endParaRPr lang="en-US"/>
          </a:p>
        </p:txBody>
      </p:sp>
    </p:spTree>
    <p:extLst>
      <p:ext uri="{BB962C8B-B14F-4D97-AF65-F5344CB8AC3E}">
        <p14:creationId xmlns:p14="http://schemas.microsoft.com/office/powerpoint/2010/main" val="365826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(a) and interpatient (b) genetic distances, averaged over patients, at different positions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The upper and lower histograms in each figure correspond to synonymous and nonsynonymous sites, respectively. Dots on the upper horizontal line in panel a show the positions of sporadic mutations (seen only once in the data set).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28</a:t>
            </a:fld>
            <a:endParaRPr lang="en-US"/>
          </a:p>
        </p:txBody>
      </p:sp>
    </p:spTree>
    <p:extLst>
      <p:ext uri="{BB962C8B-B14F-4D97-AF65-F5344CB8AC3E}">
        <p14:creationId xmlns:p14="http://schemas.microsoft.com/office/powerpoint/2010/main" val="968248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Gray-scale diagram of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err="1">
                <a:solidFill>
                  <a:schemeClr val="tx1"/>
                </a:solidFill>
                <a:effectLst/>
                <a:latin typeface="+mn-lt"/>
                <a:ea typeface="+mn-ea"/>
                <a:cs typeface="+mn-cs"/>
              </a:rPr>
              <a:t>Tki</a:t>
            </a:r>
            <a:r>
              <a:rPr lang="en-GB" sz="1200" kern="1200" dirty="0">
                <a:solidFill>
                  <a:schemeClr val="tx1"/>
                </a:solidFill>
                <a:effectLst/>
                <a:latin typeface="+mn-lt"/>
                <a:ea typeface="+mn-ea"/>
                <a:cs typeface="+mn-cs"/>
              </a:rPr>
              <a:t>, in different patients at different variable sites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is indicated by the degree of shading, as shown on the scale on the right. Letters and numbers under the diagram show consensus nucleotides and positions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respectively.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30</a:t>
            </a:fld>
            <a:endParaRPr lang="en-US"/>
          </a:p>
        </p:txBody>
      </p:sp>
    </p:spTree>
    <p:extLst>
      <p:ext uri="{BB962C8B-B14F-4D97-AF65-F5344CB8AC3E}">
        <p14:creationId xmlns:p14="http://schemas.microsoft.com/office/powerpoint/2010/main" val="1365196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Model of evolution of a nucleotide along the chain of infected individuals under purifying selection. The numbers at the top denote cycles of transmission. X signs denote mutants. A mutant base appears spontaneously in person </a:t>
            </a:r>
            <a:r>
              <a:rPr lang="en-GB" sz="1200" i="1" kern="1200" dirty="0">
                <a:solidFill>
                  <a:schemeClr val="tx1"/>
                </a:solidFill>
                <a:effectLst/>
                <a:latin typeface="+mn-lt"/>
                <a:ea typeface="+mn-ea"/>
                <a:cs typeface="+mn-cs"/>
              </a:rPr>
              <a:t>n</a:t>
            </a:r>
            <a:r>
              <a:rPr lang="en-GB" sz="1200" kern="1200" dirty="0">
                <a:solidFill>
                  <a:schemeClr val="tx1"/>
                </a:solidFill>
                <a:effectLst/>
                <a:latin typeface="+mn-lt"/>
                <a:ea typeface="+mn-ea"/>
                <a:cs typeface="+mn-cs"/>
              </a:rPr>
              <a:t>, who infects person A with the mutant and person B with the wild-type variant. Person A passes the mutant down the chain to person C, after which his/her own virus population slowly reverts to the wild type. In person D, who is stably coinfected with a pair of sequences polymorphous at that base, selection clears the mutant virus rapidly.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31</a:t>
            </a:fld>
            <a:endParaRPr lang="en-US"/>
          </a:p>
        </p:txBody>
      </p:sp>
    </p:spTree>
    <p:extLst>
      <p:ext uri="{BB962C8B-B14F-4D97-AF65-F5344CB8AC3E}">
        <p14:creationId xmlns:p14="http://schemas.microsoft.com/office/powerpoint/2010/main" val="4204527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Time dependence of the mutant frequency at different initial </a:t>
            </a:r>
            <a:r>
              <a:rPr lang="en-GB" sz="1200" kern="1200" dirty="0" err="1">
                <a:solidFill>
                  <a:schemeClr val="tx1"/>
                </a:solidFill>
                <a:effectLst/>
                <a:latin typeface="+mn-lt"/>
                <a:ea typeface="+mn-ea"/>
                <a:cs typeface="+mn-cs"/>
              </a:rPr>
              <a:t>popu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lations</a:t>
            </a:r>
            <a:r>
              <a:rPr lang="en-GB" sz="1200" kern="1200" dirty="0">
                <a:solidFill>
                  <a:schemeClr val="tx1"/>
                </a:solidFill>
                <a:effectLst/>
                <a:latin typeface="+mn-lt"/>
                <a:ea typeface="+mn-ea"/>
                <a:cs typeface="+mn-cs"/>
              </a:rPr>
              <a:t>: purely mutant (reversion) (thicker line in upper panel), purely wild type (accumulation) (lower panel), or 50% mutant (growth competition) (dashed line). The thinner curve shows the </a:t>
            </a:r>
            <a:r>
              <a:rPr lang="en-GB" sz="1200" kern="1200" dirty="0" err="1">
                <a:solidFill>
                  <a:schemeClr val="tx1"/>
                </a:solidFill>
                <a:effectLst/>
                <a:latin typeface="+mn-lt"/>
                <a:ea typeface="+mn-ea"/>
                <a:cs typeface="+mn-cs"/>
              </a:rPr>
              <a:t>intrapatient</a:t>
            </a:r>
            <a:r>
              <a:rPr lang="en-GB" sz="1200" kern="1200" dirty="0">
                <a:solidFill>
                  <a:schemeClr val="tx1"/>
                </a:solidFill>
                <a:effectLst/>
                <a:latin typeface="+mn-lt"/>
                <a:ea typeface="+mn-ea"/>
                <a:cs typeface="+mn-cs"/>
              </a:rPr>
              <a:t> genetic distance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 during reversion. The horizontal bar is the time interval during which the base would be classified as variable (5 to 95%). Values shown in the upper left corner </a:t>
            </a:r>
            <a:r>
              <a:rPr lang="en-GB" sz="1200" kern="1200" dirty="0" err="1">
                <a:solidFill>
                  <a:schemeClr val="tx1"/>
                </a:solidFill>
                <a:effectLst/>
                <a:latin typeface="+mn-lt"/>
                <a:ea typeface="+mn-ea"/>
                <a:cs typeface="+mn-cs"/>
              </a:rPr>
              <a:t>corre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spond</a:t>
            </a:r>
            <a:r>
              <a:rPr lang="en-GB" sz="1200" kern="1200" dirty="0">
                <a:solidFill>
                  <a:schemeClr val="tx1"/>
                </a:solidFill>
                <a:effectLst/>
                <a:latin typeface="+mn-lt"/>
                <a:ea typeface="+mn-ea"/>
                <a:cs typeface="+mn-cs"/>
              </a:rPr>
              <a:t> to parameters as follows: the forward (wild type 3 mutant) and reverse mutation rates,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f and </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corresponding to either A or C wild type; the </a:t>
            </a:r>
            <a:r>
              <a:rPr lang="en-GB" sz="1200" kern="1200" dirty="0" err="1">
                <a:solidFill>
                  <a:schemeClr val="tx1"/>
                </a:solidFill>
                <a:effectLst/>
                <a:latin typeface="+mn-lt"/>
                <a:ea typeface="+mn-ea"/>
                <a:cs typeface="+mn-cs"/>
              </a:rPr>
              <a:t>repli</a:t>
            </a:r>
            <a:r>
              <a:rPr lang="en-GB" sz="1200" kern="1200" dirty="0">
                <a:solidFill>
                  <a:schemeClr val="tx1"/>
                </a:solidFill>
                <a:effectLst/>
                <a:latin typeface="+mn-lt"/>
                <a:ea typeface="+mn-ea"/>
                <a:cs typeface="+mn-cs"/>
              </a:rPr>
              <a:t>- cation cycle time,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 and selection coefficient, </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 The reversion half-time,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is given by the equation </a:t>
            </a:r>
            <a:r>
              <a:rPr lang="en-GB" sz="1200" i="1" kern="1200" dirty="0">
                <a:solidFill>
                  <a:schemeClr val="tx1"/>
                </a:solidFill>
                <a:effectLst/>
                <a:latin typeface="+mn-lt"/>
                <a:ea typeface="+mn-ea"/>
                <a:cs typeface="+mn-cs"/>
              </a:rPr>
              <a:t>t</a:t>
            </a:r>
            <a:r>
              <a:rPr lang="en-GB" sz="1200" kern="1200" dirty="0">
                <a:solidFill>
                  <a:schemeClr val="tx1"/>
                </a:solidFill>
                <a:effectLst/>
                <a:latin typeface="+mn-lt"/>
                <a:ea typeface="+mn-ea"/>
                <a:cs typeface="+mn-cs"/>
              </a:rPr>
              <a:t>50 </a:t>
            </a:r>
            <a:r>
              <a:rPr lang="en-FR" sz="1200" kern="1200" dirty="0">
                <a:solidFill>
                  <a:schemeClr val="tx1"/>
                </a:solidFill>
                <a:effectLst/>
                <a:latin typeface="+mn-lt"/>
                <a:ea typeface="+mn-ea"/>
                <a:cs typeface="+mn-cs"/>
              </a:rPr>
              <a:t>􏰇 (</a:t>
            </a:r>
            <a:r>
              <a:rPr lang="en-GB" sz="1200" i="1" kern="1200" dirty="0" err="1">
                <a:solidFill>
                  <a:schemeClr val="tx1"/>
                </a:solidFill>
                <a:effectLst/>
                <a:latin typeface="+mn-lt"/>
                <a:ea typeface="+mn-ea"/>
                <a:cs typeface="+mn-cs"/>
              </a:rPr>
              <a:t>t</a:t>
            </a:r>
            <a:r>
              <a:rPr lang="en-GB" sz="1200" kern="1200" dirty="0" err="1">
                <a:solidFill>
                  <a:schemeClr val="tx1"/>
                </a:solidFill>
                <a:effectLst/>
                <a:latin typeface="+mn-lt"/>
                <a:ea typeface="+mn-ea"/>
                <a:cs typeface="+mn-cs"/>
              </a:rPr>
              <a:t>rep</a:t>
            </a:r>
            <a:r>
              <a:rPr lang="en-GB" sz="1200" kern="1200" dirty="0">
                <a:solidFill>
                  <a:schemeClr val="tx1"/>
                </a:solidFill>
                <a:effectLst/>
                <a:latin typeface="+mn-lt"/>
                <a:ea typeface="+mn-ea"/>
                <a:cs typeface="+mn-cs"/>
              </a:rPr>
              <a:t>/</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)ln(</a:t>
            </a:r>
            <a:r>
              <a:rPr lang="en-GB" sz="1200" i="1" kern="1200" dirty="0">
                <a:solidFill>
                  <a:schemeClr val="tx1"/>
                </a:solidFill>
                <a:effectLst/>
                <a:latin typeface="+mn-lt"/>
                <a:ea typeface="+mn-ea"/>
                <a:cs typeface="+mn-cs"/>
              </a:rPr>
              <a:t>s</a:t>
            </a:r>
            <a:r>
              <a:rPr lang="en-GB" sz="1200" kern="1200" dirty="0">
                <a:solidFill>
                  <a:schemeClr val="tx1"/>
                </a:solidFill>
                <a:effectLst/>
                <a:latin typeface="+mn-lt"/>
                <a:ea typeface="+mn-ea"/>
                <a:cs typeface="+mn-cs"/>
              </a:rPr>
              <a:t>/</a:t>
            </a:r>
            <a:r>
              <a:rPr lang="en-FR" sz="120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r).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32</a:t>
            </a:fld>
            <a:endParaRPr lang="en-US"/>
          </a:p>
        </p:txBody>
      </p:sp>
    </p:spTree>
    <p:extLst>
      <p:ext uri="{BB962C8B-B14F-4D97-AF65-F5344CB8AC3E}">
        <p14:creationId xmlns:p14="http://schemas.microsoft.com/office/powerpoint/2010/main" val="1149551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working model of evolution in </a:t>
            </a:r>
            <a:r>
              <a:rPr lang="en-GB" sz="1200" i="1" kern="1200" dirty="0">
                <a:solidFill>
                  <a:schemeClr val="tx1"/>
                </a:solidFill>
                <a:effectLst/>
                <a:latin typeface="+mn-lt"/>
                <a:ea typeface="+mn-ea"/>
                <a:cs typeface="+mn-cs"/>
              </a:rPr>
              <a:t>pro</a:t>
            </a:r>
            <a:r>
              <a:rPr lang="en-GB" sz="1200" kern="1200" dirty="0">
                <a:solidFill>
                  <a:schemeClr val="tx1"/>
                </a:solidFill>
                <a:effectLst/>
                <a:latin typeface="+mn-lt"/>
                <a:ea typeface="+mn-ea"/>
                <a:cs typeface="+mn-cs"/>
              </a:rPr>
              <a:t>. A quick initial switch of </a:t>
            </a:r>
            <a:r>
              <a:rPr lang="en-GB" sz="1200" kern="1200" dirty="0" err="1">
                <a:solidFill>
                  <a:schemeClr val="tx1"/>
                </a:solidFill>
                <a:effectLst/>
                <a:latin typeface="+mn-lt"/>
                <a:ea typeface="+mn-ea"/>
                <a:cs typeface="+mn-cs"/>
              </a:rPr>
              <a:t>dom</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inant</a:t>
            </a:r>
            <a:r>
              <a:rPr lang="en-GB" sz="1200" kern="1200" dirty="0">
                <a:solidFill>
                  <a:schemeClr val="tx1"/>
                </a:solidFill>
                <a:effectLst/>
                <a:latin typeface="+mn-lt"/>
                <a:ea typeface="+mn-ea"/>
                <a:cs typeface="+mn-cs"/>
              </a:rPr>
              <a:t> epitopes redefines wild type for a number of sites, which then revert to this new wild type at speeds inversely proportional to their selection coefficients. (a) Time dependence of mutant frequency at three sites linked to an epitope. The three selection coefficients after the epitope switch are shown near correspond- </a:t>
            </a:r>
            <a:r>
              <a:rPr lang="en-GB" sz="1200" kern="1200" dirty="0" err="1">
                <a:solidFill>
                  <a:schemeClr val="tx1"/>
                </a:solidFill>
                <a:effectLst/>
                <a:latin typeface="+mn-lt"/>
                <a:ea typeface="+mn-ea"/>
                <a:cs typeface="+mn-cs"/>
              </a:rPr>
              <a:t>ing</a:t>
            </a:r>
            <a:r>
              <a:rPr lang="en-GB" sz="1200" kern="1200" dirty="0">
                <a:solidFill>
                  <a:schemeClr val="tx1"/>
                </a:solidFill>
                <a:effectLst/>
                <a:latin typeface="+mn-lt"/>
                <a:ea typeface="+mn-ea"/>
                <a:cs typeface="+mn-cs"/>
              </a:rPr>
              <a:t> curves. (b) Evolution of an individual consensus sequence at the three sites. </a:t>
            </a:r>
            <a:r>
              <a:rPr lang="en-GB" sz="1200" kern="1200" dirty="0" err="1">
                <a:solidFill>
                  <a:schemeClr val="tx1"/>
                </a:solidFill>
                <a:effectLst/>
                <a:latin typeface="+mn-lt"/>
                <a:ea typeface="+mn-ea"/>
                <a:cs typeface="+mn-cs"/>
              </a:rPr>
              <a:t>pt</a:t>
            </a:r>
            <a:r>
              <a:rPr lang="en-GB" sz="1200" kern="1200" dirty="0">
                <a:solidFill>
                  <a:schemeClr val="tx1"/>
                </a:solidFill>
                <a:effectLst/>
                <a:latin typeface="+mn-lt"/>
                <a:ea typeface="+mn-ea"/>
                <a:cs typeface="+mn-cs"/>
              </a:rPr>
              <a:t>, patient. </a:t>
            </a:r>
            <a:endParaRPr lang="en-GB" dirty="0"/>
          </a:p>
          <a:p>
            <a:endParaRPr lang="en-FR" dirty="0"/>
          </a:p>
        </p:txBody>
      </p:sp>
      <p:sp>
        <p:nvSpPr>
          <p:cNvPr id="4" name="Slide Number Placeholder 3"/>
          <p:cNvSpPr>
            <a:spLocks noGrp="1"/>
          </p:cNvSpPr>
          <p:nvPr>
            <p:ph type="sldNum" sz="quarter" idx="5"/>
          </p:nvPr>
        </p:nvSpPr>
        <p:spPr/>
        <p:txBody>
          <a:bodyPr/>
          <a:lstStyle/>
          <a:p>
            <a:fld id="{CDA951B4-D45D-3C46-AC4A-CB7D1C8721AB}" type="slidenum">
              <a:rPr lang="en-US" smtClean="0"/>
              <a:t>35</a:t>
            </a:fld>
            <a:endParaRPr lang="en-US"/>
          </a:p>
        </p:txBody>
      </p:sp>
    </p:spTree>
    <p:extLst>
      <p:ext uri="{BB962C8B-B14F-4D97-AF65-F5344CB8AC3E}">
        <p14:creationId xmlns:p14="http://schemas.microsoft.com/office/powerpoint/2010/main" val="300845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ru-RU"/>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B1A24CD3-204F-4468-8EE4-28A6668D006A}" type="datetimeFigureOut">
              <a:rPr lang="en-US" smtClean="0"/>
              <a:t>9/10/21</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Date Placeholder 2"/>
          <p:cNvSpPr>
            <a:spLocks noGrp="1"/>
          </p:cNvSpPr>
          <p:nvPr>
            <p:ph type="dt" sz="half" idx="10"/>
          </p:nvPr>
        </p:nvSpPr>
        <p:spPr/>
        <p:txBody>
          <a:bodyPr/>
          <a:lstStyle/>
          <a:p>
            <a:fld id="{B1A24CD3-204F-4468-8EE4-28A6668D006A}" type="datetimeFigureOut">
              <a:rPr lang="en-US" smtClean="0"/>
              <a:t>9/10/21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B1A24CD3-204F-4468-8EE4-28A6668D006A}" type="datetimeFigureOut">
              <a:rPr lang="en-US" smtClean="0"/>
              <a:t>9/10/21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9/10/21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ru-RU"/>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B1A24CD3-204F-4468-8EE4-28A6668D006A}" type="datetimeFigureOut">
              <a:rPr lang="en-US" smtClean="0"/>
              <a:t>9/10/21</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9/10/21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ru-RU"/>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Click to edit Master text styles</a:t>
            </a:r>
          </a:p>
        </p:txBody>
      </p:sp>
      <p:sp>
        <p:nvSpPr>
          <p:cNvPr id="5" name="Date Placeholder 4"/>
          <p:cNvSpPr>
            <a:spLocks noGrp="1"/>
          </p:cNvSpPr>
          <p:nvPr>
            <p:ph type="dt" sz="half" idx="10"/>
          </p:nvPr>
        </p:nvSpPr>
        <p:spPr/>
        <p:txBody>
          <a:bodyPr/>
          <a:lstStyle/>
          <a:p>
            <a:fld id="{B1A24CD3-204F-4468-8EE4-28A6668D006A}" type="datetimeFigureOut">
              <a:rPr lang="en-US" smtClean="0"/>
              <a:t>9/10/21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9/10/21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ru-RU"/>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p:txBody>
          <a:bodyPr/>
          <a:lstStyle/>
          <a:p>
            <a:fld id="{B1A24CD3-204F-4468-8EE4-28A6668D006A}" type="datetimeFigureOut">
              <a:rPr lang="en-US" smtClean="0"/>
              <a:t>9/10/21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ru-RU"/>
              <a:t>Click to edit Master title style</a:t>
            </a:r>
            <a:endParaRPr/>
          </a:p>
        </p:txBody>
      </p:sp>
      <p:sp>
        <p:nvSpPr>
          <p:cNvPr id="3" name="Content Placeholder 2"/>
          <p:cNvSpPr>
            <a:spLocks noGrp="1"/>
          </p:cNvSpPr>
          <p:nvPr>
            <p:ph idx="1"/>
          </p:nvPr>
        </p:nvSpPr>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9/10/21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ru-RU"/>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B1A24CD3-204F-4468-8EE4-28A6668D006A}" type="datetimeFigureOut">
              <a:rPr lang="en-US" smtClean="0"/>
              <a:t>9/10/21</a:t>
            </a:fld>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ru-RU"/>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ru-RU"/>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1A24CD3-204F-4468-8EE4-28A6668D006A}" type="datetimeFigureOut">
              <a:rPr lang="en-US" smtClean="0"/>
              <a:t>9/10/21</a:t>
            </a:fld>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B1A24CD3-204F-4468-8EE4-28A6668D006A}" type="datetimeFigureOut">
              <a:rPr lang="en-US" smtClean="0"/>
              <a:t>9/10/21</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ru-RU"/>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ru-RU"/>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ru-RU"/>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7" name="Date Placeholder 6"/>
          <p:cNvSpPr>
            <a:spLocks noGrp="1"/>
          </p:cNvSpPr>
          <p:nvPr>
            <p:ph type="dt" sz="half" idx="10"/>
          </p:nvPr>
        </p:nvSpPr>
        <p:spPr/>
        <p:txBody>
          <a:bodyPr/>
          <a:lstStyle/>
          <a:p>
            <a:fld id="{B1A24CD3-204F-4468-8EE4-28A6668D006A}" type="datetimeFigureOut">
              <a:rPr lang="en-US" smtClean="0"/>
              <a:t>9/10/21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ru-RU"/>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5" name="Date Placeholder 4"/>
          <p:cNvSpPr>
            <a:spLocks noGrp="1"/>
          </p:cNvSpPr>
          <p:nvPr>
            <p:ph type="dt" sz="half" idx="10"/>
          </p:nvPr>
        </p:nvSpPr>
        <p:spPr/>
        <p:txBody>
          <a:bodyPr/>
          <a:lstStyle/>
          <a:p>
            <a:fld id="{B1A24CD3-204F-4468-8EE4-28A6668D006A}" type="datetimeFigureOut">
              <a:rPr lang="en-US" smtClean="0"/>
              <a:t>9/10/21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ru-RU"/>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B1A24CD3-204F-4468-8EE4-28A6668D006A}" type="datetimeFigureOut">
              <a:rPr lang="en-US" smtClean="0"/>
              <a:t>9/10/21</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4163" y="4192651"/>
            <a:ext cx="7145205" cy="1048684"/>
          </a:xfrm>
        </p:spPr>
        <p:txBody>
          <a:bodyPr>
            <a:noAutofit/>
          </a:bodyPr>
          <a:lstStyle/>
          <a:p>
            <a:r>
              <a:rPr lang="ru-RU" sz="3600" dirty="0"/>
              <a:t>Законы эволюции</a:t>
            </a:r>
            <a:r>
              <a:rPr lang="en-US" sz="3600" dirty="0"/>
              <a:t>: </a:t>
            </a:r>
            <a:r>
              <a:rPr lang="ru-RU" sz="3600" dirty="0"/>
              <a:t>1 локус</a:t>
            </a:r>
            <a:endParaRPr lang="en-US" sz="3600" dirty="0"/>
          </a:p>
        </p:txBody>
      </p:sp>
      <p:sp>
        <p:nvSpPr>
          <p:cNvPr id="3" name="Subtitle 2"/>
          <p:cNvSpPr>
            <a:spLocks noGrp="1"/>
          </p:cNvSpPr>
          <p:nvPr>
            <p:ph type="subTitle" idx="1"/>
          </p:nvPr>
        </p:nvSpPr>
        <p:spPr>
          <a:xfrm>
            <a:off x="1659988" y="5723260"/>
            <a:ext cx="6615794" cy="841025"/>
          </a:xfrm>
        </p:spPr>
        <p:txBody>
          <a:bodyPr>
            <a:normAutofit/>
          </a:bodyPr>
          <a:lstStyle/>
          <a:p>
            <a:r>
              <a:rPr lang="ru-RU" dirty="0"/>
              <a:t>Игорь </a:t>
            </a:r>
            <a:r>
              <a:rPr lang="ru-RU" dirty="0" err="1"/>
              <a:t>Рузин</a:t>
            </a:r>
            <a:r>
              <a:rPr lang="ru-RU" dirty="0"/>
              <a:t>,  </a:t>
            </a:r>
            <a:r>
              <a:rPr lang="ru-RU" dirty="0" err="1"/>
              <a:t>в.н.с</a:t>
            </a:r>
            <a:r>
              <a:rPr lang="ru-RU" dirty="0"/>
              <a:t>., группа Иммуногенетики ИЭФБ РАН</a:t>
            </a:r>
          </a:p>
          <a:p>
            <a:r>
              <a:rPr lang="ru-RU" dirty="0"/>
              <a:t> </a:t>
            </a:r>
            <a:endParaRPr lang="en-GB" dirty="0"/>
          </a:p>
        </p:txBody>
      </p:sp>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pic>
        <p:nvPicPr>
          <p:cNvPr id="10" name="Picture 9">
            <a:extLst>
              <a:ext uri="{FF2B5EF4-FFF2-40B4-BE49-F238E27FC236}">
                <a16:creationId xmlns:a16="http://schemas.microsoft.com/office/drawing/2014/main" id="{4EDDE9B9-6564-724D-A1D4-3FBBDB7ED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24" y="321425"/>
            <a:ext cx="5514109" cy="1436704"/>
          </a:xfrm>
          <a:prstGeom prst="rect">
            <a:avLst/>
          </a:prstGeom>
        </p:spPr>
      </p:pic>
      <p:pic>
        <p:nvPicPr>
          <p:cNvPr id="16" name="Picture 15">
            <a:extLst>
              <a:ext uri="{FF2B5EF4-FFF2-40B4-BE49-F238E27FC236}">
                <a16:creationId xmlns:a16="http://schemas.microsoft.com/office/drawing/2014/main" id="{5E7ED1D0-2814-5343-8793-DB185B9B1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939" y="1440267"/>
            <a:ext cx="2688749" cy="2720758"/>
          </a:xfrm>
          <a:prstGeom prst="rect">
            <a:avLst/>
          </a:prstGeom>
        </p:spPr>
      </p:pic>
    </p:spTree>
    <p:extLst>
      <p:ext uri="{BB962C8B-B14F-4D97-AF65-F5344CB8AC3E}">
        <p14:creationId xmlns:p14="http://schemas.microsoft.com/office/powerpoint/2010/main" val="689792527"/>
      </p:ext>
    </p:extLst>
  </p:cSld>
  <p:clrMapOvr>
    <a:masterClrMapping/>
  </p:clrMapOvr>
  <mc:AlternateContent xmlns:mc="http://schemas.openxmlformats.org/markup-compatibility/2006" xmlns:p14="http://schemas.microsoft.com/office/powerpoint/2010/main">
    <mc:Choice Requires="p14">
      <p:transition spd="med" p14:dur="700" advTm="11745">
        <p:fade/>
      </p:transition>
    </mc:Choice>
    <mc:Fallback xmlns="">
      <p:transition spd="med" advTm="117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386" y="-152403"/>
            <a:ext cx="6508377" cy="1143000"/>
          </a:xfrm>
        </p:spPr>
        <p:txBody>
          <a:bodyPr/>
          <a:lstStyle/>
          <a:p>
            <a:r>
              <a:rPr lang="ru-RU" dirty="0"/>
              <a:t>Аналогия с газом</a:t>
            </a:r>
            <a:endParaRPr lang="en-FR" dirty="0"/>
          </a:p>
        </p:txBody>
      </p:sp>
      <p:pic>
        <p:nvPicPr>
          <p:cNvPr id="6" name="Content Placeholder 5">
            <a:extLst>
              <a:ext uri="{FF2B5EF4-FFF2-40B4-BE49-F238E27FC236}">
                <a16:creationId xmlns:a16="http://schemas.microsoft.com/office/drawing/2014/main" id="{3E982C8E-396A-E444-A239-8141DE4C08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718" y="1918854"/>
            <a:ext cx="4474045" cy="4537364"/>
          </a:xfrm>
        </p:spPr>
      </p:pic>
      <p:sp>
        <p:nvSpPr>
          <p:cNvPr id="7" name="TextBox 6">
            <a:extLst>
              <a:ext uri="{FF2B5EF4-FFF2-40B4-BE49-F238E27FC236}">
                <a16:creationId xmlns:a16="http://schemas.microsoft.com/office/drawing/2014/main" id="{E3BD4A14-F3BB-9A40-9053-F7A41F26693C}"/>
              </a:ext>
            </a:extLst>
          </p:cNvPr>
          <p:cNvSpPr txBox="1"/>
          <p:nvPr/>
        </p:nvSpPr>
        <p:spPr>
          <a:xfrm>
            <a:off x="329680" y="4903304"/>
            <a:ext cx="1451038" cy="369332"/>
          </a:xfrm>
          <a:prstGeom prst="rect">
            <a:avLst/>
          </a:prstGeom>
          <a:noFill/>
        </p:spPr>
        <p:txBody>
          <a:bodyPr wrap="none" rtlCol="0">
            <a:spAutoFit/>
          </a:bodyPr>
          <a:lstStyle/>
          <a:p>
            <a:r>
              <a:rPr lang="ru-RU" dirty="0"/>
              <a:t>Большие</a:t>
            </a:r>
            <a:r>
              <a:rPr lang="en-FR" dirty="0"/>
              <a:t> N</a:t>
            </a:r>
          </a:p>
        </p:txBody>
      </p:sp>
      <p:sp>
        <p:nvSpPr>
          <p:cNvPr id="8" name="Rectangle 7">
            <a:extLst>
              <a:ext uri="{FF2B5EF4-FFF2-40B4-BE49-F238E27FC236}">
                <a16:creationId xmlns:a16="http://schemas.microsoft.com/office/drawing/2014/main" id="{B9E2992E-5C15-1D44-B327-DC4367E5817F}"/>
              </a:ext>
            </a:extLst>
          </p:cNvPr>
          <p:cNvSpPr/>
          <p:nvPr/>
        </p:nvSpPr>
        <p:spPr>
          <a:xfrm>
            <a:off x="6349969" y="4903304"/>
            <a:ext cx="1223412" cy="369332"/>
          </a:xfrm>
          <a:prstGeom prst="rect">
            <a:avLst/>
          </a:prstGeom>
        </p:spPr>
        <p:txBody>
          <a:bodyPr wrap="none">
            <a:spAutoFit/>
          </a:bodyPr>
          <a:lstStyle/>
          <a:p>
            <a:r>
              <a:rPr lang="ru-RU" dirty="0"/>
              <a:t>Малые</a:t>
            </a:r>
            <a:r>
              <a:rPr lang="en-FR" dirty="0"/>
              <a:t> N</a:t>
            </a:r>
          </a:p>
        </p:txBody>
      </p:sp>
      <p:sp>
        <p:nvSpPr>
          <p:cNvPr id="12" name="TextBox 11">
            <a:extLst>
              <a:ext uri="{FF2B5EF4-FFF2-40B4-BE49-F238E27FC236}">
                <a16:creationId xmlns:a16="http://schemas.microsoft.com/office/drawing/2014/main" id="{1C0FB414-250F-CB44-B2B7-6DB84DD85173}"/>
              </a:ext>
            </a:extLst>
          </p:cNvPr>
          <p:cNvSpPr txBox="1"/>
          <p:nvPr/>
        </p:nvSpPr>
        <p:spPr>
          <a:xfrm>
            <a:off x="5182091" y="2972735"/>
            <a:ext cx="2089033" cy="369332"/>
          </a:xfrm>
          <a:prstGeom prst="rect">
            <a:avLst/>
          </a:prstGeom>
          <a:noFill/>
        </p:spPr>
        <p:txBody>
          <a:bodyPr wrap="none" rtlCol="0">
            <a:spAutoFit/>
          </a:bodyPr>
          <a:lstStyle/>
          <a:p>
            <a:r>
              <a:rPr lang="ru-RU" dirty="0"/>
              <a:t>Вдали от границ</a:t>
            </a:r>
            <a:endParaRPr lang="en-FR" dirty="0"/>
          </a:p>
        </p:txBody>
      </p:sp>
      <p:sp>
        <p:nvSpPr>
          <p:cNvPr id="13" name="TextBox 12">
            <a:extLst>
              <a:ext uri="{FF2B5EF4-FFF2-40B4-BE49-F238E27FC236}">
                <a16:creationId xmlns:a16="http://schemas.microsoft.com/office/drawing/2014/main" id="{7D60E871-2A8E-4D47-AD4F-163ED0D58A0A}"/>
              </a:ext>
            </a:extLst>
          </p:cNvPr>
          <p:cNvSpPr txBox="1"/>
          <p:nvPr/>
        </p:nvSpPr>
        <p:spPr>
          <a:xfrm>
            <a:off x="1921565" y="1205948"/>
            <a:ext cx="3656770" cy="369332"/>
          </a:xfrm>
          <a:prstGeom prst="rect">
            <a:avLst/>
          </a:prstGeom>
          <a:noFill/>
        </p:spPr>
        <p:txBody>
          <a:bodyPr wrap="none" rtlCol="0">
            <a:spAutoFit/>
          </a:bodyPr>
          <a:lstStyle/>
          <a:p>
            <a:r>
              <a:rPr lang="ru-RU" dirty="0"/>
              <a:t>Координата это доля мутанта</a:t>
            </a:r>
            <a:endParaRPr lang="en-FR" dirty="0"/>
          </a:p>
        </p:txBody>
      </p:sp>
    </p:spTree>
    <p:extLst>
      <p:ext uri="{BB962C8B-B14F-4D97-AF65-F5344CB8AC3E}">
        <p14:creationId xmlns:p14="http://schemas.microsoft.com/office/powerpoint/2010/main" val="230784365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385" y="731837"/>
            <a:ext cx="6508377" cy="1143000"/>
          </a:xfrm>
        </p:spPr>
        <p:txBody>
          <a:bodyPr/>
          <a:lstStyle/>
          <a:p>
            <a:r>
              <a:rPr lang="ru-RU" dirty="0"/>
              <a:t>Детерминистический предел, </a:t>
            </a:r>
            <a:r>
              <a:rPr lang="en-US" i="1" dirty="0"/>
              <a:t>N &gt;&gt; 1/</a:t>
            </a:r>
            <a:r>
              <a:rPr lang="en-US" i="1" dirty="0">
                <a:latin typeface="Symbol" pitchFamily="2" charset="2"/>
              </a:rPr>
              <a:t>m</a:t>
            </a:r>
            <a:r>
              <a:rPr lang="ru-RU" i="1" dirty="0"/>
              <a:t> </a:t>
            </a:r>
            <a:br>
              <a:rPr lang="ru-RU" dirty="0"/>
            </a:br>
            <a:r>
              <a:rPr lang="ru-RU" dirty="0"/>
              <a:t> </a:t>
            </a:r>
            <a:endParaRPr lang="en-FR" dirty="0"/>
          </a:p>
        </p:txBody>
      </p:sp>
      <p:pic>
        <p:nvPicPr>
          <p:cNvPr id="11" name="Content Placeholder 10">
            <a:extLst>
              <a:ext uri="{FF2B5EF4-FFF2-40B4-BE49-F238E27FC236}">
                <a16:creationId xmlns:a16="http://schemas.microsoft.com/office/drawing/2014/main" id="{312452CE-E45D-084F-B770-8AD3A64A92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838" y="2209800"/>
            <a:ext cx="4235474" cy="3916363"/>
          </a:xfrm>
        </p:spPr>
      </p:pic>
    </p:spTree>
    <p:extLst>
      <p:ext uri="{BB962C8B-B14F-4D97-AF65-F5344CB8AC3E}">
        <p14:creationId xmlns:p14="http://schemas.microsoft.com/office/powerpoint/2010/main" val="23773064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521398" y="1086579"/>
            <a:ext cx="6508377" cy="1143000"/>
          </a:xfrm>
        </p:spPr>
        <p:txBody>
          <a:bodyPr/>
          <a:lstStyle/>
          <a:p>
            <a:r>
              <a:rPr lang="ru-RU" dirty="0"/>
              <a:t>Детерминистический предел, </a:t>
            </a:r>
            <a:r>
              <a:rPr lang="en-US" i="1" dirty="0"/>
              <a:t>N &gt;&gt; 1/</a:t>
            </a:r>
            <a:r>
              <a:rPr lang="en-US" i="1" dirty="0">
                <a:latin typeface="Symbol" pitchFamily="2" charset="2"/>
              </a:rPr>
              <a:t>m</a:t>
            </a:r>
            <a:r>
              <a:rPr lang="ru-RU" i="1" dirty="0"/>
              <a:t> </a:t>
            </a:r>
            <a:br>
              <a:rPr lang="ru-RU" dirty="0"/>
            </a:br>
            <a:r>
              <a:rPr lang="ru-RU" dirty="0"/>
              <a:t> </a:t>
            </a:r>
            <a:endParaRPr lang="en-FR" dirty="0"/>
          </a:p>
        </p:txBody>
      </p:sp>
      <p:pic>
        <p:nvPicPr>
          <p:cNvPr id="15" name="Picture 14">
            <a:extLst>
              <a:ext uri="{FF2B5EF4-FFF2-40B4-BE49-F238E27FC236}">
                <a16:creationId xmlns:a16="http://schemas.microsoft.com/office/drawing/2014/main" id="{B9876083-B836-AD43-A06F-36689E33F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110" y="2178367"/>
            <a:ext cx="5715000" cy="1282700"/>
          </a:xfrm>
          <a:prstGeom prst="rect">
            <a:avLst/>
          </a:prstGeom>
        </p:spPr>
      </p:pic>
      <p:cxnSp>
        <p:nvCxnSpPr>
          <p:cNvPr id="18" name="Straight Arrow Connector 17">
            <a:extLst>
              <a:ext uri="{FF2B5EF4-FFF2-40B4-BE49-F238E27FC236}">
                <a16:creationId xmlns:a16="http://schemas.microsoft.com/office/drawing/2014/main" id="{430C6C8E-5E8E-6E46-B188-A9CA658C29D7}"/>
              </a:ext>
            </a:extLst>
          </p:cNvPr>
          <p:cNvCxnSpPr/>
          <p:nvPr/>
        </p:nvCxnSpPr>
        <p:spPr>
          <a:xfrm>
            <a:off x="7376160" y="2950464"/>
            <a:ext cx="7802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EDA784A-F906-854B-B034-73C9020DB96F}"/>
              </a:ext>
            </a:extLst>
          </p:cNvPr>
          <p:cNvSpPr txBox="1"/>
          <p:nvPr/>
        </p:nvSpPr>
        <p:spPr>
          <a:xfrm>
            <a:off x="8273045" y="2765798"/>
            <a:ext cx="312906" cy="369332"/>
          </a:xfrm>
          <a:prstGeom prst="rect">
            <a:avLst/>
          </a:prstGeom>
          <a:noFill/>
        </p:spPr>
        <p:txBody>
          <a:bodyPr wrap="none" rtlCol="0">
            <a:spAutoFit/>
          </a:bodyPr>
          <a:lstStyle/>
          <a:p>
            <a:r>
              <a:rPr lang="ru-RU" dirty="0"/>
              <a:t>0</a:t>
            </a:r>
            <a:endParaRPr lang="en-FR" dirty="0"/>
          </a:p>
        </p:txBody>
      </p:sp>
      <p:sp>
        <p:nvSpPr>
          <p:cNvPr id="21" name="U-turn Arrow 20">
            <a:extLst>
              <a:ext uri="{FF2B5EF4-FFF2-40B4-BE49-F238E27FC236}">
                <a16:creationId xmlns:a16="http://schemas.microsoft.com/office/drawing/2014/main" id="{577A6340-3FF7-F246-8BB1-FA4740DCAF8B}"/>
              </a:ext>
            </a:extLst>
          </p:cNvPr>
          <p:cNvSpPr/>
          <p:nvPr/>
        </p:nvSpPr>
        <p:spPr>
          <a:xfrm>
            <a:off x="2949572" y="1989391"/>
            <a:ext cx="3279163" cy="377952"/>
          </a:xfrm>
          <a:prstGeom prst="uturnArrow">
            <a:avLst>
              <a:gd name="adj1" fmla="val 25000"/>
              <a:gd name="adj2" fmla="val 4188"/>
              <a:gd name="adj3" fmla="val 35406"/>
              <a:gd name="adj4" fmla="val 43750"/>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cxnSp>
        <p:nvCxnSpPr>
          <p:cNvPr id="23" name="Straight Connector 22">
            <a:extLst>
              <a:ext uri="{FF2B5EF4-FFF2-40B4-BE49-F238E27FC236}">
                <a16:creationId xmlns:a16="http://schemas.microsoft.com/office/drawing/2014/main" id="{CCEACCE3-4E0E-9241-8544-1ECEC1E2DE30}"/>
              </a:ext>
            </a:extLst>
          </p:cNvPr>
          <p:cNvCxnSpPr/>
          <p:nvPr/>
        </p:nvCxnSpPr>
        <p:spPr>
          <a:xfrm flipV="1">
            <a:off x="3544529" y="2367343"/>
            <a:ext cx="462116" cy="9559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DFADDF7-E5E5-2F4D-96C2-1336191E9B0E}"/>
              </a:ext>
            </a:extLst>
          </p:cNvPr>
          <p:cNvCxnSpPr/>
          <p:nvPr/>
        </p:nvCxnSpPr>
        <p:spPr>
          <a:xfrm flipV="1">
            <a:off x="5932006" y="2367343"/>
            <a:ext cx="462116" cy="95596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9FA6ED99-76F4-E342-A792-7D7A3E9C4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429" y="3607024"/>
            <a:ext cx="3886200" cy="571500"/>
          </a:xfrm>
          <a:prstGeom prst="rect">
            <a:avLst/>
          </a:prstGeom>
        </p:spPr>
      </p:pic>
      <p:sp>
        <p:nvSpPr>
          <p:cNvPr id="6" name="TextBox 5">
            <a:extLst>
              <a:ext uri="{FF2B5EF4-FFF2-40B4-BE49-F238E27FC236}">
                <a16:creationId xmlns:a16="http://schemas.microsoft.com/office/drawing/2014/main" id="{B620A056-C3A4-CD46-B335-FBB5D55C75E8}"/>
              </a:ext>
            </a:extLst>
          </p:cNvPr>
          <p:cNvSpPr txBox="1"/>
          <p:nvPr/>
        </p:nvSpPr>
        <p:spPr>
          <a:xfrm>
            <a:off x="136935" y="2635051"/>
            <a:ext cx="1332416" cy="369332"/>
          </a:xfrm>
          <a:prstGeom prst="rect">
            <a:avLst/>
          </a:prstGeom>
          <a:noFill/>
        </p:spPr>
        <p:txBody>
          <a:bodyPr wrap="none" rtlCol="0">
            <a:spAutoFit/>
          </a:bodyPr>
          <a:lstStyle/>
          <a:p>
            <a:r>
              <a:rPr lang="ru-RU" dirty="0"/>
              <a:t>На доске:</a:t>
            </a:r>
            <a:endParaRPr lang="en-FR" dirty="0"/>
          </a:p>
        </p:txBody>
      </p:sp>
    </p:spTree>
    <p:extLst>
      <p:ext uri="{BB962C8B-B14F-4D97-AF65-F5344CB8AC3E}">
        <p14:creationId xmlns:p14="http://schemas.microsoft.com/office/powerpoint/2010/main" val="169199709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521398" y="1086579"/>
            <a:ext cx="6508377" cy="1143000"/>
          </a:xfrm>
        </p:spPr>
        <p:txBody>
          <a:bodyPr/>
          <a:lstStyle/>
          <a:p>
            <a:r>
              <a:rPr lang="ru-RU" dirty="0"/>
              <a:t>Детерминистический предел, </a:t>
            </a:r>
            <a:r>
              <a:rPr lang="en-US" i="1" dirty="0"/>
              <a:t>N &gt;&gt; 1/</a:t>
            </a:r>
            <a:r>
              <a:rPr lang="en-US" i="1" dirty="0">
                <a:latin typeface="Symbol" pitchFamily="2" charset="2"/>
              </a:rPr>
              <a:t>m</a:t>
            </a:r>
            <a:r>
              <a:rPr lang="ru-RU" i="1" dirty="0"/>
              <a:t> </a:t>
            </a:r>
            <a:br>
              <a:rPr lang="ru-RU" dirty="0"/>
            </a:br>
            <a:r>
              <a:rPr lang="ru-RU" dirty="0"/>
              <a:t> </a:t>
            </a:r>
            <a:endParaRPr lang="en-FR" dirty="0"/>
          </a:p>
        </p:txBody>
      </p:sp>
      <p:pic>
        <p:nvPicPr>
          <p:cNvPr id="15" name="Picture 14">
            <a:extLst>
              <a:ext uri="{FF2B5EF4-FFF2-40B4-BE49-F238E27FC236}">
                <a16:creationId xmlns:a16="http://schemas.microsoft.com/office/drawing/2014/main" id="{B9876083-B836-AD43-A06F-36689E33F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110" y="2178367"/>
            <a:ext cx="5715000" cy="1282700"/>
          </a:xfrm>
          <a:prstGeom prst="rect">
            <a:avLst/>
          </a:prstGeom>
        </p:spPr>
      </p:pic>
      <p:cxnSp>
        <p:nvCxnSpPr>
          <p:cNvPr id="18" name="Straight Arrow Connector 17">
            <a:extLst>
              <a:ext uri="{FF2B5EF4-FFF2-40B4-BE49-F238E27FC236}">
                <a16:creationId xmlns:a16="http://schemas.microsoft.com/office/drawing/2014/main" id="{430C6C8E-5E8E-6E46-B188-A9CA658C29D7}"/>
              </a:ext>
            </a:extLst>
          </p:cNvPr>
          <p:cNvCxnSpPr/>
          <p:nvPr/>
        </p:nvCxnSpPr>
        <p:spPr>
          <a:xfrm>
            <a:off x="7376160" y="2950464"/>
            <a:ext cx="7802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EDA784A-F906-854B-B034-73C9020DB96F}"/>
              </a:ext>
            </a:extLst>
          </p:cNvPr>
          <p:cNvSpPr txBox="1"/>
          <p:nvPr/>
        </p:nvSpPr>
        <p:spPr>
          <a:xfrm>
            <a:off x="8273045" y="2765798"/>
            <a:ext cx="312906" cy="369332"/>
          </a:xfrm>
          <a:prstGeom prst="rect">
            <a:avLst/>
          </a:prstGeom>
          <a:noFill/>
        </p:spPr>
        <p:txBody>
          <a:bodyPr wrap="none" rtlCol="0">
            <a:spAutoFit/>
          </a:bodyPr>
          <a:lstStyle/>
          <a:p>
            <a:r>
              <a:rPr lang="ru-RU" dirty="0"/>
              <a:t>0</a:t>
            </a:r>
            <a:endParaRPr lang="en-FR" dirty="0"/>
          </a:p>
        </p:txBody>
      </p:sp>
      <p:sp>
        <p:nvSpPr>
          <p:cNvPr id="21" name="U-turn Arrow 20">
            <a:extLst>
              <a:ext uri="{FF2B5EF4-FFF2-40B4-BE49-F238E27FC236}">
                <a16:creationId xmlns:a16="http://schemas.microsoft.com/office/drawing/2014/main" id="{577A6340-3FF7-F246-8BB1-FA4740DCAF8B}"/>
              </a:ext>
            </a:extLst>
          </p:cNvPr>
          <p:cNvSpPr/>
          <p:nvPr/>
        </p:nvSpPr>
        <p:spPr>
          <a:xfrm>
            <a:off x="2949572" y="1989391"/>
            <a:ext cx="3279163" cy="377952"/>
          </a:xfrm>
          <a:prstGeom prst="uturnArrow">
            <a:avLst>
              <a:gd name="adj1" fmla="val 25000"/>
              <a:gd name="adj2" fmla="val 4188"/>
              <a:gd name="adj3" fmla="val 35406"/>
              <a:gd name="adj4" fmla="val 43750"/>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cxnSp>
        <p:nvCxnSpPr>
          <p:cNvPr id="23" name="Straight Connector 22">
            <a:extLst>
              <a:ext uri="{FF2B5EF4-FFF2-40B4-BE49-F238E27FC236}">
                <a16:creationId xmlns:a16="http://schemas.microsoft.com/office/drawing/2014/main" id="{CCEACCE3-4E0E-9241-8544-1ECEC1E2DE30}"/>
              </a:ext>
            </a:extLst>
          </p:cNvPr>
          <p:cNvCxnSpPr/>
          <p:nvPr/>
        </p:nvCxnSpPr>
        <p:spPr>
          <a:xfrm flipV="1">
            <a:off x="3544529" y="2367343"/>
            <a:ext cx="462116" cy="9559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DFADDF7-E5E5-2F4D-96C2-1336191E9B0E}"/>
              </a:ext>
            </a:extLst>
          </p:cNvPr>
          <p:cNvCxnSpPr/>
          <p:nvPr/>
        </p:nvCxnSpPr>
        <p:spPr>
          <a:xfrm flipV="1">
            <a:off x="5932006" y="2367343"/>
            <a:ext cx="462116" cy="95596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7FC2F584-E060-E346-A5CC-8E8E2FA3D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092" y="4692852"/>
            <a:ext cx="5270500" cy="1536700"/>
          </a:xfrm>
          <a:prstGeom prst="rect">
            <a:avLst/>
          </a:prstGeom>
        </p:spPr>
      </p:pic>
      <p:sp>
        <p:nvSpPr>
          <p:cNvPr id="3" name="Rectangle 2">
            <a:extLst>
              <a:ext uri="{FF2B5EF4-FFF2-40B4-BE49-F238E27FC236}">
                <a16:creationId xmlns:a16="http://schemas.microsoft.com/office/drawing/2014/main" id="{EA537CFE-7AA7-4649-8231-7ACB5A66D78C}"/>
              </a:ext>
            </a:extLst>
          </p:cNvPr>
          <p:cNvSpPr/>
          <p:nvPr/>
        </p:nvSpPr>
        <p:spPr>
          <a:xfrm>
            <a:off x="1388110" y="4552855"/>
            <a:ext cx="5641665" cy="1806381"/>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pic>
        <p:nvPicPr>
          <p:cNvPr id="5" name="Picture 4">
            <a:extLst>
              <a:ext uri="{FF2B5EF4-FFF2-40B4-BE49-F238E27FC236}">
                <a16:creationId xmlns:a16="http://schemas.microsoft.com/office/drawing/2014/main" id="{9FA6ED99-76F4-E342-A792-7D7A3E9C4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429" y="3607024"/>
            <a:ext cx="3886200" cy="571500"/>
          </a:xfrm>
          <a:prstGeom prst="rect">
            <a:avLst/>
          </a:prstGeom>
        </p:spPr>
      </p:pic>
      <p:sp>
        <p:nvSpPr>
          <p:cNvPr id="12" name="TextBox 11">
            <a:extLst>
              <a:ext uri="{FF2B5EF4-FFF2-40B4-BE49-F238E27FC236}">
                <a16:creationId xmlns:a16="http://schemas.microsoft.com/office/drawing/2014/main" id="{BC63C02D-BECB-FA46-8D00-A86BCD318D49}"/>
              </a:ext>
            </a:extLst>
          </p:cNvPr>
          <p:cNvSpPr txBox="1"/>
          <p:nvPr/>
        </p:nvSpPr>
        <p:spPr>
          <a:xfrm>
            <a:off x="0" y="5086713"/>
            <a:ext cx="1332416" cy="369332"/>
          </a:xfrm>
          <a:prstGeom prst="rect">
            <a:avLst/>
          </a:prstGeom>
          <a:noFill/>
        </p:spPr>
        <p:txBody>
          <a:bodyPr wrap="none" rtlCol="0">
            <a:spAutoFit/>
          </a:bodyPr>
          <a:lstStyle/>
          <a:p>
            <a:r>
              <a:rPr lang="ru-RU" dirty="0"/>
              <a:t>На доске:</a:t>
            </a:r>
            <a:endParaRPr lang="en-FR" dirty="0"/>
          </a:p>
        </p:txBody>
      </p:sp>
    </p:spTree>
    <p:extLst>
      <p:ext uri="{BB962C8B-B14F-4D97-AF65-F5344CB8AC3E}">
        <p14:creationId xmlns:p14="http://schemas.microsoft.com/office/powerpoint/2010/main" val="87943581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243792" y="-364394"/>
            <a:ext cx="6780038" cy="1143000"/>
          </a:xfrm>
        </p:spPr>
        <p:txBody>
          <a:bodyPr/>
          <a:lstStyle/>
          <a:p>
            <a:r>
              <a:rPr lang="ru-RU" dirty="0"/>
              <a:t>Динамика адаптации</a:t>
            </a:r>
            <a:endParaRPr lang="en-FR" dirty="0"/>
          </a:p>
        </p:txBody>
      </p:sp>
      <p:sp>
        <p:nvSpPr>
          <p:cNvPr id="26" name="Down Arrow 25">
            <a:extLst>
              <a:ext uri="{FF2B5EF4-FFF2-40B4-BE49-F238E27FC236}">
                <a16:creationId xmlns:a16="http://schemas.microsoft.com/office/drawing/2014/main" id="{43660FBC-B87E-A24F-A317-834EDCAD2EEA}"/>
              </a:ext>
            </a:extLst>
          </p:cNvPr>
          <p:cNvSpPr/>
          <p:nvPr/>
        </p:nvSpPr>
        <p:spPr>
          <a:xfrm>
            <a:off x="3193774" y="2304608"/>
            <a:ext cx="291547" cy="59331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pic>
        <p:nvPicPr>
          <p:cNvPr id="15" name="Picture 14">
            <a:extLst>
              <a:ext uri="{FF2B5EF4-FFF2-40B4-BE49-F238E27FC236}">
                <a16:creationId xmlns:a16="http://schemas.microsoft.com/office/drawing/2014/main" id="{37006152-1484-3D46-B9EA-192209761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487" y="1384300"/>
            <a:ext cx="3733800" cy="825500"/>
          </a:xfrm>
          <a:prstGeom prst="rect">
            <a:avLst/>
          </a:prstGeom>
        </p:spPr>
      </p:pic>
    </p:spTree>
    <p:extLst>
      <p:ext uri="{BB962C8B-B14F-4D97-AF65-F5344CB8AC3E}">
        <p14:creationId xmlns:p14="http://schemas.microsoft.com/office/powerpoint/2010/main" val="348228599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243792" y="-364394"/>
            <a:ext cx="6780038" cy="1143000"/>
          </a:xfrm>
        </p:spPr>
        <p:txBody>
          <a:bodyPr/>
          <a:lstStyle/>
          <a:p>
            <a:r>
              <a:rPr lang="ru-RU" dirty="0"/>
              <a:t>Динамика адаптации</a:t>
            </a:r>
            <a:endParaRPr lang="en-FR" dirty="0"/>
          </a:p>
        </p:txBody>
      </p:sp>
      <p:pic>
        <p:nvPicPr>
          <p:cNvPr id="5" name="Content Placeholder 4">
            <a:extLst>
              <a:ext uri="{FF2B5EF4-FFF2-40B4-BE49-F238E27FC236}">
                <a16:creationId xmlns:a16="http://schemas.microsoft.com/office/drawing/2014/main" id="{C26430E5-DA74-D44F-A330-9F848BB636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0550" y="2897926"/>
            <a:ext cx="3186523" cy="1744447"/>
          </a:xfrm>
        </p:spPr>
      </p:pic>
      <p:pic>
        <p:nvPicPr>
          <p:cNvPr id="16" name="Picture 15">
            <a:extLst>
              <a:ext uri="{FF2B5EF4-FFF2-40B4-BE49-F238E27FC236}">
                <a16:creationId xmlns:a16="http://schemas.microsoft.com/office/drawing/2014/main" id="{D1433B8D-4F24-EF44-BCDE-5C84BD356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829" y="3481515"/>
            <a:ext cx="3075454" cy="399105"/>
          </a:xfrm>
          <a:prstGeom prst="rect">
            <a:avLst/>
          </a:prstGeom>
        </p:spPr>
      </p:pic>
      <p:pic>
        <p:nvPicPr>
          <p:cNvPr id="19" name="Picture 18">
            <a:extLst>
              <a:ext uri="{FF2B5EF4-FFF2-40B4-BE49-F238E27FC236}">
                <a16:creationId xmlns:a16="http://schemas.microsoft.com/office/drawing/2014/main" id="{6DE17D0A-C348-7E40-B815-2F3BF45DA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72" y="3481515"/>
            <a:ext cx="762000" cy="457200"/>
          </a:xfrm>
          <a:prstGeom prst="rect">
            <a:avLst/>
          </a:prstGeom>
        </p:spPr>
      </p:pic>
      <p:pic>
        <p:nvPicPr>
          <p:cNvPr id="21" name="Picture 20">
            <a:extLst>
              <a:ext uri="{FF2B5EF4-FFF2-40B4-BE49-F238E27FC236}">
                <a16:creationId xmlns:a16="http://schemas.microsoft.com/office/drawing/2014/main" id="{843DD103-6449-154A-8346-F1F60A89A0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036" y="3933628"/>
            <a:ext cx="1714500" cy="482600"/>
          </a:xfrm>
          <a:prstGeom prst="rect">
            <a:avLst/>
          </a:prstGeom>
        </p:spPr>
      </p:pic>
      <p:sp>
        <p:nvSpPr>
          <p:cNvPr id="26" name="Down Arrow 25">
            <a:extLst>
              <a:ext uri="{FF2B5EF4-FFF2-40B4-BE49-F238E27FC236}">
                <a16:creationId xmlns:a16="http://schemas.microsoft.com/office/drawing/2014/main" id="{43660FBC-B87E-A24F-A317-834EDCAD2EEA}"/>
              </a:ext>
            </a:extLst>
          </p:cNvPr>
          <p:cNvSpPr/>
          <p:nvPr/>
        </p:nvSpPr>
        <p:spPr>
          <a:xfrm>
            <a:off x="3193774" y="2304608"/>
            <a:ext cx="291547" cy="59331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pic>
        <p:nvPicPr>
          <p:cNvPr id="15" name="Picture 14">
            <a:extLst>
              <a:ext uri="{FF2B5EF4-FFF2-40B4-BE49-F238E27FC236}">
                <a16:creationId xmlns:a16="http://schemas.microsoft.com/office/drawing/2014/main" id="{37006152-1484-3D46-B9EA-1922097617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4487" y="1384300"/>
            <a:ext cx="3733800" cy="825500"/>
          </a:xfrm>
          <a:prstGeom prst="rect">
            <a:avLst/>
          </a:prstGeom>
        </p:spPr>
      </p:pic>
    </p:spTree>
    <p:extLst>
      <p:ext uri="{BB962C8B-B14F-4D97-AF65-F5344CB8AC3E}">
        <p14:creationId xmlns:p14="http://schemas.microsoft.com/office/powerpoint/2010/main" val="324236818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243792" y="-364394"/>
            <a:ext cx="6780038" cy="1143000"/>
          </a:xfrm>
        </p:spPr>
        <p:txBody>
          <a:bodyPr/>
          <a:lstStyle/>
          <a:p>
            <a:r>
              <a:rPr lang="ru-RU" dirty="0"/>
              <a:t>Динамика адаптации</a:t>
            </a:r>
            <a:endParaRPr lang="en-FR" dirty="0"/>
          </a:p>
        </p:txBody>
      </p:sp>
      <p:pic>
        <p:nvPicPr>
          <p:cNvPr id="5" name="Content Placeholder 4">
            <a:extLst>
              <a:ext uri="{FF2B5EF4-FFF2-40B4-BE49-F238E27FC236}">
                <a16:creationId xmlns:a16="http://schemas.microsoft.com/office/drawing/2014/main" id="{C26430E5-DA74-D44F-A330-9F848BB636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0550" y="2897926"/>
            <a:ext cx="3186523" cy="1744447"/>
          </a:xfrm>
        </p:spPr>
      </p:pic>
      <p:pic>
        <p:nvPicPr>
          <p:cNvPr id="9" name="Picture 8">
            <a:extLst>
              <a:ext uri="{FF2B5EF4-FFF2-40B4-BE49-F238E27FC236}">
                <a16:creationId xmlns:a16="http://schemas.microsoft.com/office/drawing/2014/main" id="{6A0FB1D3-91D5-874B-9724-5AE17C716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312" y="5302250"/>
            <a:ext cx="5334000" cy="1130300"/>
          </a:xfrm>
          <a:prstGeom prst="rect">
            <a:avLst/>
          </a:prstGeom>
        </p:spPr>
      </p:pic>
      <p:sp>
        <p:nvSpPr>
          <p:cNvPr id="13" name="TextBox 12">
            <a:extLst>
              <a:ext uri="{FF2B5EF4-FFF2-40B4-BE49-F238E27FC236}">
                <a16:creationId xmlns:a16="http://schemas.microsoft.com/office/drawing/2014/main" id="{35078220-F8F7-ED46-8000-3899236F2BCF}"/>
              </a:ext>
            </a:extLst>
          </p:cNvPr>
          <p:cNvSpPr txBox="1"/>
          <p:nvPr/>
        </p:nvSpPr>
        <p:spPr>
          <a:xfrm>
            <a:off x="3485321" y="4949362"/>
            <a:ext cx="3132589" cy="369332"/>
          </a:xfrm>
          <a:prstGeom prst="rect">
            <a:avLst/>
          </a:prstGeom>
          <a:noFill/>
        </p:spPr>
        <p:txBody>
          <a:bodyPr wrap="none" rtlCol="0">
            <a:spAutoFit/>
          </a:bodyPr>
          <a:lstStyle/>
          <a:p>
            <a:r>
              <a:rPr lang="ru-RU" dirty="0">
                <a:solidFill>
                  <a:srgbClr val="C00000"/>
                </a:solidFill>
              </a:rPr>
              <a:t>Разделение переменных</a:t>
            </a:r>
            <a:endParaRPr lang="en-FR" dirty="0">
              <a:solidFill>
                <a:srgbClr val="C00000"/>
              </a:solidFill>
            </a:endParaRPr>
          </a:p>
        </p:txBody>
      </p:sp>
      <p:pic>
        <p:nvPicPr>
          <p:cNvPr id="16" name="Picture 15">
            <a:extLst>
              <a:ext uri="{FF2B5EF4-FFF2-40B4-BE49-F238E27FC236}">
                <a16:creationId xmlns:a16="http://schemas.microsoft.com/office/drawing/2014/main" id="{D1433B8D-4F24-EF44-BCDE-5C84BD356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829" y="3481515"/>
            <a:ext cx="3075454" cy="399105"/>
          </a:xfrm>
          <a:prstGeom prst="rect">
            <a:avLst/>
          </a:prstGeom>
        </p:spPr>
      </p:pic>
      <p:pic>
        <p:nvPicPr>
          <p:cNvPr id="19" name="Picture 18">
            <a:extLst>
              <a:ext uri="{FF2B5EF4-FFF2-40B4-BE49-F238E27FC236}">
                <a16:creationId xmlns:a16="http://schemas.microsoft.com/office/drawing/2014/main" id="{6DE17D0A-C348-7E40-B815-2F3BF45DA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72" y="3481515"/>
            <a:ext cx="762000" cy="457200"/>
          </a:xfrm>
          <a:prstGeom prst="rect">
            <a:avLst/>
          </a:prstGeom>
        </p:spPr>
      </p:pic>
      <p:pic>
        <p:nvPicPr>
          <p:cNvPr id="21" name="Picture 20">
            <a:extLst>
              <a:ext uri="{FF2B5EF4-FFF2-40B4-BE49-F238E27FC236}">
                <a16:creationId xmlns:a16="http://schemas.microsoft.com/office/drawing/2014/main" id="{843DD103-6449-154A-8346-F1F60A89A0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036" y="3933628"/>
            <a:ext cx="1714500" cy="482600"/>
          </a:xfrm>
          <a:prstGeom prst="rect">
            <a:avLst/>
          </a:prstGeom>
        </p:spPr>
      </p:pic>
      <p:sp>
        <p:nvSpPr>
          <p:cNvPr id="26" name="Down Arrow 25">
            <a:extLst>
              <a:ext uri="{FF2B5EF4-FFF2-40B4-BE49-F238E27FC236}">
                <a16:creationId xmlns:a16="http://schemas.microsoft.com/office/drawing/2014/main" id="{43660FBC-B87E-A24F-A317-834EDCAD2EEA}"/>
              </a:ext>
            </a:extLst>
          </p:cNvPr>
          <p:cNvSpPr/>
          <p:nvPr/>
        </p:nvSpPr>
        <p:spPr>
          <a:xfrm>
            <a:off x="3193774" y="2304608"/>
            <a:ext cx="291547" cy="59331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
        <p:nvSpPr>
          <p:cNvPr id="27" name="Down Arrow 26">
            <a:extLst>
              <a:ext uri="{FF2B5EF4-FFF2-40B4-BE49-F238E27FC236}">
                <a16:creationId xmlns:a16="http://schemas.microsoft.com/office/drawing/2014/main" id="{FD49FA97-095F-954D-A290-8175A8E84506}"/>
              </a:ext>
            </a:extLst>
          </p:cNvPr>
          <p:cNvSpPr/>
          <p:nvPr/>
        </p:nvSpPr>
        <p:spPr>
          <a:xfrm>
            <a:off x="3193774" y="4861774"/>
            <a:ext cx="291547" cy="59331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pic>
        <p:nvPicPr>
          <p:cNvPr id="15" name="Picture 14">
            <a:extLst>
              <a:ext uri="{FF2B5EF4-FFF2-40B4-BE49-F238E27FC236}">
                <a16:creationId xmlns:a16="http://schemas.microsoft.com/office/drawing/2014/main" id="{37006152-1484-3D46-B9EA-1922097617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4487" y="1384300"/>
            <a:ext cx="3733800" cy="825500"/>
          </a:xfrm>
          <a:prstGeom prst="rect">
            <a:avLst/>
          </a:prstGeom>
        </p:spPr>
      </p:pic>
    </p:spTree>
    <p:extLst>
      <p:ext uri="{BB962C8B-B14F-4D97-AF65-F5344CB8AC3E}">
        <p14:creationId xmlns:p14="http://schemas.microsoft.com/office/powerpoint/2010/main" val="276978476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385" y="413785"/>
            <a:ext cx="6508377" cy="1143000"/>
          </a:xfrm>
        </p:spPr>
        <p:txBody>
          <a:bodyPr/>
          <a:lstStyle/>
          <a:p>
            <a:r>
              <a:rPr lang="ru-RU" dirty="0"/>
              <a:t>Разные начальные условия</a:t>
            </a:r>
            <a:br>
              <a:rPr lang="ru-RU" dirty="0"/>
            </a:br>
            <a:r>
              <a:rPr lang="ru-RU" dirty="0"/>
              <a:t> </a:t>
            </a:r>
            <a:endParaRPr lang="en-FR" dirty="0"/>
          </a:p>
        </p:txBody>
      </p:sp>
      <p:sp>
        <p:nvSpPr>
          <p:cNvPr id="9" name="TextBox 8">
            <a:extLst>
              <a:ext uri="{FF2B5EF4-FFF2-40B4-BE49-F238E27FC236}">
                <a16:creationId xmlns:a16="http://schemas.microsoft.com/office/drawing/2014/main" id="{B3FA636B-4756-C649-87CE-CF6915A35CAB}"/>
              </a:ext>
            </a:extLst>
          </p:cNvPr>
          <p:cNvSpPr txBox="1"/>
          <p:nvPr/>
        </p:nvSpPr>
        <p:spPr>
          <a:xfrm>
            <a:off x="4169818" y="1187453"/>
            <a:ext cx="957313" cy="369332"/>
          </a:xfrm>
          <a:prstGeom prst="rect">
            <a:avLst/>
          </a:prstGeom>
          <a:noFill/>
        </p:spPr>
        <p:txBody>
          <a:bodyPr wrap="none" rtlCol="0">
            <a:spAutoFit/>
          </a:bodyPr>
          <a:lstStyle/>
          <a:p>
            <a:r>
              <a:rPr lang="en-US" i="1" dirty="0">
                <a:latin typeface="Cambria" panose="02040503050406030204" pitchFamily="18" charset="0"/>
              </a:rPr>
              <a:t>f (</a:t>
            </a:r>
            <a:r>
              <a:rPr lang="en-US" dirty="0">
                <a:latin typeface="Cambria" panose="02040503050406030204" pitchFamily="18" charset="0"/>
              </a:rPr>
              <a:t>0</a:t>
            </a:r>
            <a:r>
              <a:rPr lang="en-US" i="1" dirty="0">
                <a:latin typeface="Cambria" panose="02040503050406030204" pitchFamily="18" charset="0"/>
              </a:rPr>
              <a:t>) </a:t>
            </a:r>
            <a:r>
              <a:rPr lang="en-US" dirty="0">
                <a:latin typeface="Cambria" panose="02040503050406030204" pitchFamily="18" charset="0"/>
              </a:rPr>
              <a:t>=</a:t>
            </a:r>
            <a:r>
              <a:rPr lang="en-US" i="1" dirty="0">
                <a:latin typeface="Cambria" panose="02040503050406030204" pitchFamily="18" charset="0"/>
              </a:rPr>
              <a:t> </a:t>
            </a:r>
            <a:r>
              <a:rPr lang="en-US" dirty="0">
                <a:latin typeface="Cambria" panose="02040503050406030204" pitchFamily="18" charset="0"/>
              </a:rPr>
              <a:t>0</a:t>
            </a:r>
            <a:endParaRPr lang="en-FR" baseline="-25000" dirty="0">
              <a:latin typeface="Cambria" panose="02040503050406030204" pitchFamily="18" charset="0"/>
            </a:endParaRPr>
          </a:p>
        </p:txBody>
      </p:sp>
      <p:sp>
        <p:nvSpPr>
          <p:cNvPr id="14" name="TextBox 13">
            <a:extLst>
              <a:ext uri="{FF2B5EF4-FFF2-40B4-BE49-F238E27FC236}">
                <a16:creationId xmlns:a16="http://schemas.microsoft.com/office/drawing/2014/main" id="{D6ED7607-4244-224A-98BC-E0DF0C2E9F92}"/>
              </a:ext>
            </a:extLst>
          </p:cNvPr>
          <p:cNvSpPr txBox="1"/>
          <p:nvPr/>
        </p:nvSpPr>
        <p:spPr>
          <a:xfrm>
            <a:off x="973832" y="1187453"/>
            <a:ext cx="957313" cy="369332"/>
          </a:xfrm>
          <a:prstGeom prst="rect">
            <a:avLst/>
          </a:prstGeom>
          <a:noFill/>
        </p:spPr>
        <p:txBody>
          <a:bodyPr wrap="none" rtlCol="0">
            <a:spAutoFit/>
          </a:bodyPr>
          <a:lstStyle/>
          <a:p>
            <a:r>
              <a:rPr lang="en-US" i="1" dirty="0">
                <a:latin typeface="Cambria" panose="02040503050406030204" pitchFamily="18" charset="0"/>
              </a:rPr>
              <a:t>f (</a:t>
            </a:r>
            <a:r>
              <a:rPr lang="en-US" dirty="0">
                <a:latin typeface="Cambria" panose="02040503050406030204" pitchFamily="18" charset="0"/>
              </a:rPr>
              <a:t>0</a:t>
            </a:r>
            <a:r>
              <a:rPr lang="en-US" i="1" dirty="0">
                <a:latin typeface="Cambria" panose="02040503050406030204" pitchFamily="18" charset="0"/>
              </a:rPr>
              <a:t>) </a:t>
            </a:r>
            <a:r>
              <a:rPr lang="en-US" dirty="0">
                <a:latin typeface="Cambria" panose="02040503050406030204" pitchFamily="18" charset="0"/>
              </a:rPr>
              <a:t>=</a:t>
            </a:r>
            <a:r>
              <a:rPr lang="en-US" i="1" dirty="0">
                <a:latin typeface="Cambria" panose="02040503050406030204" pitchFamily="18" charset="0"/>
              </a:rPr>
              <a:t> </a:t>
            </a:r>
            <a:r>
              <a:rPr lang="en-US" dirty="0">
                <a:latin typeface="Cambria" panose="02040503050406030204" pitchFamily="18" charset="0"/>
              </a:rPr>
              <a:t>1</a:t>
            </a:r>
            <a:endParaRPr lang="en-FR" baseline="-25000" dirty="0">
              <a:latin typeface="Cambria" panose="02040503050406030204" pitchFamily="18" charset="0"/>
            </a:endParaRPr>
          </a:p>
        </p:txBody>
      </p:sp>
      <p:sp>
        <p:nvSpPr>
          <p:cNvPr id="15" name="TextBox 14">
            <a:extLst>
              <a:ext uri="{FF2B5EF4-FFF2-40B4-BE49-F238E27FC236}">
                <a16:creationId xmlns:a16="http://schemas.microsoft.com/office/drawing/2014/main" id="{3C29CDB3-D87D-C44A-8E9B-4472CF6DFB5E}"/>
              </a:ext>
            </a:extLst>
          </p:cNvPr>
          <p:cNvSpPr txBox="1"/>
          <p:nvPr/>
        </p:nvSpPr>
        <p:spPr>
          <a:xfrm>
            <a:off x="2447592" y="1187453"/>
            <a:ext cx="1205779" cy="369332"/>
          </a:xfrm>
          <a:prstGeom prst="rect">
            <a:avLst/>
          </a:prstGeom>
          <a:noFill/>
        </p:spPr>
        <p:txBody>
          <a:bodyPr wrap="none" rtlCol="0">
            <a:spAutoFit/>
          </a:bodyPr>
          <a:lstStyle/>
          <a:p>
            <a:r>
              <a:rPr lang="en-US" i="1" dirty="0">
                <a:latin typeface="Cambria" panose="02040503050406030204" pitchFamily="18" charset="0"/>
              </a:rPr>
              <a:t>f (</a:t>
            </a:r>
            <a:r>
              <a:rPr lang="en-US" dirty="0">
                <a:latin typeface="Cambria" panose="02040503050406030204" pitchFamily="18" charset="0"/>
              </a:rPr>
              <a:t>0</a:t>
            </a:r>
            <a:r>
              <a:rPr lang="en-US" i="1" dirty="0">
                <a:latin typeface="Cambria" panose="02040503050406030204" pitchFamily="18" charset="0"/>
              </a:rPr>
              <a:t>) </a:t>
            </a:r>
            <a:r>
              <a:rPr lang="en-US" dirty="0">
                <a:latin typeface="Cambria" panose="02040503050406030204" pitchFamily="18" charset="0"/>
              </a:rPr>
              <a:t>=</a:t>
            </a:r>
            <a:r>
              <a:rPr lang="en-US" i="1" dirty="0">
                <a:latin typeface="Cambria" panose="02040503050406030204" pitchFamily="18" charset="0"/>
              </a:rPr>
              <a:t> </a:t>
            </a:r>
            <a:r>
              <a:rPr lang="en-US" dirty="0">
                <a:latin typeface="Cambria" panose="02040503050406030204" pitchFamily="18" charset="0"/>
              </a:rPr>
              <a:t>1/2</a:t>
            </a:r>
            <a:endParaRPr lang="en-FR" baseline="-25000" dirty="0">
              <a:latin typeface="Cambria" panose="02040503050406030204" pitchFamily="18" charset="0"/>
            </a:endParaRPr>
          </a:p>
        </p:txBody>
      </p:sp>
      <p:pic>
        <p:nvPicPr>
          <p:cNvPr id="16" name="Picture 15">
            <a:extLst>
              <a:ext uri="{FF2B5EF4-FFF2-40B4-BE49-F238E27FC236}">
                <a16:creationId xmlns:a16="http://schemas.microsoft.com/office/drawing/2014/main" id="{6B63248B-B160-3649-B701-7AC90D057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492789"/>
            <a:ext cx="5334000" cy="1130300"/>
          </a:xfrm>
          <a:prstGeom prst="rect">
            <a:avLst/>
          </a:prstGeom>
        </p:spPr>
      </p:pic>
      <p:sp>
        <p:nvSpPr>
          <p:cNvPr id="3" name="TextBox 2">
            <a:extLst>
              <a:ext uri="{FF2B5EF4-FFF2-40B4-BE49-F238E27FC236}">
                <a16:creationId xmlns:a16="http://schemas.microsoft.com/office/drawing/2014/main" id="{BE9047C8-C43A-2D4D-BDC1-804F705E3524}"/>
              </a:ext>
            </a:extLst>
          </p:cNvPr>
          <p:cNvSpPr txBox="1"/>
          <p:nvPr/>
        </p:nvSpPr>
        <p:spPr>
          <a:xfrm>
            <a:off x="5710450" y="3721412"/>
            <a:ext cx="2510624" cy="369332"/>
          </a:xfrm>
          <a:prstGeom prst="rect">
            <a:avLst/>
          </a:prstGeom>
          <a:noFill/>
        </p:spPr>
        <p:txBody>
          <a:bodyPr wrap="none" rtlCol="0">
            <a:spAutoFit/>
          </a:bodyPr>
          <a:lstStyle/>
          <a:p>
            <a:r>
              <a:rPr lang="ru-RU" dirty="0"/>
              <a:t>на доске: упростить</a:t>
            </a:r>
            <a:endParaRPr lang="en-FR" dirty="0"/>
          </a:p>
        </p:txBody>
      </p:sp>
    </p:spTree>
    <p:extLst>
      <p:ext uri="{BB962C8B-B14F-4D97-AF65-F5344CB8AC3E}">
        <p14:creationId xmlns:p14="http://schemas.microsoft.com/office/powerpoint/2010/main" val="403827663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385" y="413785"/>
            <a:ext cx="6508377" cy="1143000"/>
          </a:xfrm>
        </p:spPr>
        <p:txBody>
          <a:bodyPr/>
          <a:lstStyle/>
          <a:p>
            <a:r>
              <a:rPr lang="ru-RU" dirty="0"/>
              <a:t>Разные начальные условия</a:t>
            </a:r>
            <a:br>
              <a:rPr lang="ru-RU" dirty="0"/>
            </a:br>
            <a:r>
              <a:rPr lang="ru-RU" dirty="0"/>
              <a:t> </a:t>
            </a:r>
            <a:endParaRPr lang="en-FR" dirty="0"/>
          </a:p>
        </p:txBody>
      </p:sp>
      <p:pic>
        <p:nvPicPr>
          <p:cNvPr id="8" name="Content Placeholder 7">
            <a:extLst>
              <a:ext uri="{FF2B5EF4-FFF2-40B4-BE49-F238E27FC236}">
                <a16:creationId xmlns:a16="http://schemas.microsoft.com/office/drawing/2014/main" id="{306DCDF2-CCFE-A246-8E00-0018A973FC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3541" y="2209800"/>
            <a:ext cx="3976067" cy="3916363"/>
          </a:xfrm>
        </p:spPr>
      </p:pic>
      <p:sp>
        <p:nvSpPr>
          <p:cNvPr id="9" name="TextBox 8">
            <a:extLst>
              <a:ext uri="{FF2B5EF4-FFF2-40B4-BE49-F238E27FC236}">
                <a16:creationId xmlns:a16="http://schemas.microsoft.com/office/drawing/2014/main" id="{B3FA636B-4756-C649-87CE-CF6915A35CAB}"/>
              </a:ext>
            </a:extLst>
          </p:cNvPr>
          <p:cNvSpPr txBox="1"/>
          <p:nvPr/>
        </p:nvSpPr>
        <p:spPr>
          <a:xfrm>
            <a:off x="4169818" y="1187453"/>
            <a:ext cx="957313" cy="369332"/>
          </a:xfrm>
          <a:prstGeom prst="rect">
            <a:avLst/>
          </a:prstGeom>
          <a:noFill/>
        </p:spPr>
        <p:txBody>
          <a:bodyPr wrap="none" rtlCol="0">
            <a:spAutoFit/>
          </a:bodyPr>
          <a:lstStyle/>
          <a:p>
            <a:r>
              <a:rPr lang="en-US" i="1" dirty="0">
                <a:latin typeface="Cambria" panose="02040503050406030204" pitchFamily="18" charset="0"/>
              </a:rPr>
              <a:t>f (</a:t>
            </a:r>
            <a:r>
              <a:rPr lang="en-US" dirty="0">
                <a:latin typeface="Cambria" panose="02040503050406030204" pitchFamily="18" charset="0"/>
              </a:rPr>
              <a:t>0</a:t>
            </a:r>
            <a:r>
              <a:rPr lang="en-US" i="1" dirty="0">
                <a:latin typeface="Cambria" panose="02040503050406030204" pitchFamily="18" charset="0"/>
              </a:rPr>
              <a:t>) </a:t>
            </a:r>
            <a:r>
              <a:rPr lang="en-US" dirty="0">
                <a:latin typeface="Cambria" panose="02040503050406030204" pitchFamily="18" charset="0"/>
              </a:rPr>
              <a:t>=</a:t>
            </a:r>
            <a:r>
              <a:rPr lang="en-US" i="1" dirty="0">
                <a:latin typeface="Cambria" panose="02040503050406030204" pitchFamily="18" charset="0"/>
              </a:rPr>
              <a:t> </a:t>
            </a:r>
            <a:r>
              <a:rPr lang="en-US" dirty="0">
                <a:latin typeface="Cambria" panose="02040503050406030204" pitchFamily="18" charset="0"/>
              </a:rPr>
              <a:t>0</a:t>
            </a:r>
            <a:endParaRPr lang="en-FR" baseline="-25000" dirty="0">
              <a:latin typeface="Cambria" panose="02040503050406030204" pitchFamily="18" charset="0"/>
            </a:endParaRPr>
          </a:p>
        </p:txBody>
      </p:sp>
      <p:sp>
        <p:nvSpPr>
          <p:cNvPr id="14" name="TextBox 13">
            <a:extLst>
              <a:ext uri="{FF2B5EF4-FFF2-40B4-BE49-F238E27FC236}">
                <a16:creationId xmlns:a16="http://schemas.microsoft.com/office/drawing/2014/main" id="{D6ED7607-4244-224A-98BC-E0DF0C2E9F92}"/>
              </a:ext>
            </a:extLst>
          </p:cNvPr>
          <p:cNvSpPr txBox="1"/>
          <p:nvPr/>
        </p:nvSpPr>
        <p:spPr>
          <a:xfrm>
            <a:off x="973832" y="1187453"/>
            <a:ext cx="957313" cy="369332"/>
          </a:xfrm>
          <a:prstGeom prst="rect">
            <a:avLst/>
          </a:prstGeom>
          <a:noFill/>
        </p:spPr>
        <p:txBody>
          <a:bodyPr wrap="none" rtlCol="0">
            <a:spAutoFit/>
          </a:bodyPr>
          <a:lstStyle/>
          <a:p>
            <a:r>
              <a:rPr lang="en-US" i="1" dirty="0">
                <a:latin typeface="Cambria" panose="02040503050406030204" pitchFamily="18" charset="0"/>
              </a:rPr>
              <a:t>f (</a:t>
            </a:r>
            <a:r>
              <a:rPr lang="en-US" dirty="0">
                <a:latin typeface="Cambria" panose="02040503050406030204" pitchFamily="18" charset="0"/>
              </a:rPr>
              <a:t>0</a:t>
            </a:r>
            <a:r>
              <a:rPr lang="en-US" i="1" dirty="0">
                <a:latin typeface="Cambria" panose="02040503050406030204" pitchFamily="18" charset="0"/>
              </a:rPr>
              <a:t>) </a:t>
            </a:r>
            <a:r>
              <a:rPr lang="en-US" dirty="0">
                <a:latin typeface="Cambria" panose="02040503050406030204" pitchFamily="18" charset="0"/>
              </a:rPr>
              <a:t>=</a:t>
            </a:r>
            <a:r>
              <a:rPr lang="en-US" i="1" dirty="0">
                <a:latin typeface="Cambria" panose="02040503050406030204" pitchFamily="18" charset="0"/>
              </a:rPr>
              <a:t> </a:t>
            </a:r>
            <a:r>
              <a:rPr lang="en-US" dirty="0">
                <a:latin typeface="Cambria" panose="02040503050406030204" pitchFamily="18" charset="0"/>
              </a:rPr>
              <a:t>1</a:t>
            </a:r>
            <a:endParaRPr lang="en-FR" baseline="-25000" dirty="0">
              <a:latin typeface="Cambria" panose="02040503050406030204" pitchFamily="18" charset="0"/>
            </a:endParaRPr>
          </a:p>
        </p:txBody>
      </p:sp>
      <p:sp>
        <p:nvSpPr>
          <p:cNvPr id="15" name="TextBox 14">
            <a:extLst>
              <a:ext uri="{FF2B5EF4-FFF2-40B4-BE49-F238E27FC236}">
                <a16:creationId xmlns:a16="http://schemas.microsoft.com/office/drawing/2014/main" id="{3C29CDB3-D87D-C44A-8E9B-4472CF6DFB5E}"/>
              </a:ext>
            </a:extLst>
          </p:cNvPr>
          <p:cNvSpPr txBox="1"/>
          <p:nvPr/>
        </p:nvSpPr>
        <p:spPr>
          <a:xfrm>
            <a:off x="2447592" y="1187453"/>
            <a:ext cx="1205779" cy="369332"/>
          </a:xfrm>
          <a:prstGeom prst="rect">
            <a:avLst/>
          </a:prstGeom>
          <a:noFill/>
        </p:spPr>
        <p:txBody>
          <a:bodyPr wrap="none" rtlCol="0">
            <a:spAutoFit/>
          </a:bodyPr>
          <a:lstStyle/>
          <a:p>
            <a:r>
              <a:rPr lang="en-US" i="1" dirty="0">
                <a:latin typeface="Cambria" panose="02040503050406030204" pitchFamily="18" charset="0"/>
              </a:rPr>
              <a:t>f (</a:t>
            </a:r>
            <a:r>
              <a:rPr lang="en-US" dirty="0">
                <a:latin typeface="Cambria" panose="02040503050406030204" pitchFamily="18" charset="0"/>
              </a:rPr>
              <a:t>0</a:t>
            </a:r>
            <a:r>
              <a:rPr lang="en-US" i="1" dirty="0">
                <a:latin typeface="Cambria" panose="02040503050406030204" pitchFamily="18" charset="0"/>
              </a:rPr>
              <a:t>) </a:t>
            </a:r>
            <a:r>
              <a:rPr lang="en-US" dirty="0">
                <a:latin typeface="Cambria" panose="02040503050406030204" pitchFamily="18" charset="0"/>
              </a:rPr>
              <a:t>=</a:t>
            </a:r>
            <a:r>
              <a:rPr lang="en-US" i="1" dirty="0">
                <a:latin typeface="Cambria" panose="02040503050406030204" pitchFamily="18" charset="0"/>
              </a:rPr>
              <a:t> </a:t>
            </a:r>
            <a:r>
              <a:rPr lang="en-US" dirty="0">
                <a:latin typeface="Cambria" panose="02040503050406030204" pitchFamily="18" charset="0"/>
              </a:rPr>
              <a:t>1/2</a:t>
            </a:r>
            <a:endParaRPr lang="en-FR" baseline="-25000" dirty="0">
              <a:latin typeface="Cambria" panose="02040503050406030204" pitchFamily="18" charset="0"/>
            </a:endParaRPr>
          </a:p>
        </p:txBody>
      </p:sp>
      <p:pic>
        <p:nvPicPr>
          <p:cNvPr id="16" name="Picture 15">
            <a:extLst>
              <a:ext uri="{FF2B5EF4-FFF2-40B4-BE49-F238E27FC236}">
                <a16:creationId xmlns:a16="http://schemas.microsoft.com/office/drawing/2014/main" id="{6B63248B-B160-3649-B701-7AC90D057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492789"/>
            <a:ext cx="5334000" cy="1130300"/>
          </a:xfrm>
          <a:prstGeom prst="rect">
            <a:avLst/>
          </a:prstGeom>
        </p:spPr>
      </p:pic>
      <p:sp>
        <p:nvSpPr>
          <p:cNvPr id="3" name="TextBox 2">
            <a:extLst>
              <a:ext uri="{FF2B5EF4-FFF2-40B4-BE49-F238E27FC236}">
                <a16:creationId xmlns:a16="http://schemas.microsoft.com/office/drawing/2014/main" id="{BE9047C8-C43A-2D4D-BDC1-804F705E3524}"/>
              </a:ext>
            </a:extLst>
          </p:cNvPr>
          <p:cNvSpPr txBox="1"/>
          <p:nvPr/>
        </p:nvSpPr>
        <p:spPr>
          <a:xfrm>
            <a:off x="5710450" y="3721412"/>
            <a:ext cx="2510624" cy="369332"/>
          </a:xfrm>
          <a:prstGeom prst="rect">
            <a:avLst/>
          </a:prstGeom>
          <a:noFill/>
        </p:spPr>
        <p:txBody>
          <a:bodyPr wrap="none" rtlCol="0">
            <a:spAutoFit/>
          </a:bodyPr>
          <a:lstStyle/>
          <a:p>
            <a:r>
              <a:rPr lang="ru-RU" dirty="0"/>
              <a:t>на доске: упростить</a:t>
            </a:r>
            <a:endParaRPr lang="en-FR" dirty="0"/>
          </a:p>
        </p:txBody>
      </p:sp>
    </p:spTree>
    <p:extLst>
      <p:ext uri="{BB962C8B-B14F-4D97-AF65-F5344CB8AC3E}">
        <p14:creationId xmlns:p14="http://schemas.microsoft.com/office/powerpoint/2010/main" val="263104546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Главные выводы </a:t>
            </a:r>
            <a:r>
              <a:rPr lang="en-US" dirty="0"/>
              <a:t>I</a:t>
            </a:r>
          </a:p>
        </p:txBody>
      </p:sp>
      <p:sp>
        <p:nvSpPr>
          <p:cNvPr id="3" name="Content Placeholder 2"/>
          <p:cNvSpPr>
            <a:spLocks noGrp="1"/>
          </p:cNvSpPr>
          <p:nvPr>
            <p:ph idx="1"/>
          </p:nvPr>
        </p:nvSpPr>
        <p:spPr/>
        <p:txBody>
          <a:bodyPr>
            <a:normAutofit/>
          </a:bodyPr>
          <a:lstStyle/>
          <a:p>
            <a:r>
              <a:rPr lang="ru-RU" dirty="0"/>
              <a:t>Детерминистический уравнение эволюционной динамики следует как из первых принципов так и из диффузионного уравнения Колмогорова </a:t>
            </a:r>
          </a:p>
          <a:p>
            <a:r>
              <a:rPr lang="ru-RU" dirty="0"/>
              <a:t>Решается оно аналитически</a:t>
            </a:r>
            <a:endParaRPr lang="en-US" dirty="0"/>
          </a:p>
          <a:p>
            <a:r>
              <a:rPr lang="ru-RU" dirty="0"/>
              <a:t>Решение дает </a:t>
            </a:r>
          </a:p>
          <a:p>
            <a:pPr lvl="1"/>
            <a:r>
              <a:rPr lang="en-US" dirty="0"/>
              <a:t>S-</a:t>
            </a:r>
            <a:r>
              <a:rPr lang="ru-RU" dirty="0"/>
              <a:t>образную динамику фиксации выгодной мутации</a:t>
            </a:r>
          </a:p>
          <a:p>
            <a:pPr lvl="1"/>
            <a:r>
              <a:rPr lang="ru-RU" dirty="0"/>
              <a:t>Кривую соревнования</a:t>
            </a:r>
          </a:p>
          <a:p>
            <a:pPr lvl="1"/>
            <a:r>
              <a:rPr lang="ru-RU" dirty="0"/>
              <a:t>накопление  невыгодной мутации</a:t>
            </a:r>
          </a:p>
          <a:p>
            <a:endParaRPr lang="ru-RU"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269431216"/>
      </p:ext>
    </p:extLst>
  </p:cSld>
  <p:clrMapOvr>
    <a:masterClrMapping/>
  </p:clrMapOvr>
  <mc:AlternateContent xmlns:mc="http://schemas.openxmlformats.org/markup-compatibility/2006" xmlns:p14="http://schemas.microsoft.com/office/powerpoint/2010/main">
    <mc:Choice Requires="p14">
      <p:transition spd="med" p14:dur="700" advTm="25916">
        <p:fade/>
      </p:transition>
    </mc:Choice>
    <mc:Fallback xmlns="">
      <p:transition spd="med" advTm="259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0105-D9DF-664A-A925-E25A7134857D}"/>
              </a:ext>
            </a:extLst>
          </p:cNvPr>
          <p:cNvSpPr>
            <a:spLocks noGrp="1"/>
          </p:cNvSpPr>
          <p:nvPr>
            <p:ph type="title"/>
          </p:nvPr>
        </p:nvSpPr>
        <p:spPr/>
        <p:txBody>
          <a:bodyPr/>
          <a:lstStyle/>
          <a:p>
            <a:r>
              <a:rPr lang="ru-RU" dirty="0"/>
              <a:t>План лекции</a:t>
            </a:r>
            <a:endParaRPr lang="en-FR" dirty="0"/>
          </a:p>
        </p:txBody>
      </p:sp>
      <p:sp>
        <p:nvSpPr>
          <p:cNvPr id="3" name="Content Placeholder 2">
            <a:extLst>
              <a:ext uri="{FF2B5EF4-FFF2-40B4-BE49-F238E27FC236}">
                <a16:creationId xmlns:a16="http://schemas.microsoft.com/office/drawing/2014/main" id="{BE26ADF5-3DB4-3A47-A17E-1C285E7BC398}"/>
              </a:ext>
            </a:extLst>
          </p:cNvPr>
          <p:cNvSpPr>
            <a:spLocks noGrp="1"/>
          </p:cNvSpPr>
          <p:nvPr>
            <p:ph idx="1"/>
          </p:nvPr>
        </p:nvSpPr>
        <p:spPr>
          <a:xfrm>
            <a:off x="457199" y="2209800"/>
            <a:ext cx="6964018" cy="3916363"/>
          </a:xfrm>
        </p:spPr>
        <p:txBody>
          <a:bodyPr/>
          <a:lstStyle/>
          <a:p>
            <a:r>
              <a:rPr lang="ru-RU" b="1" dirty="0">
                <a:solidFill>
                  <a:srgbClr val="0070C0"/>
                </a:solidFill>
              </a:rPr>
              <a:t>Час 1: Две аллели в очень больших популяциях</a:t>
            </a:r>
          </a:p>
          <a:p>
            <a:r>
              <a:rPr lang="ru-RU" b="1" dirty="0">
                <a:solidFill>
                  <a:srgbClr val="0070C0"/>
                </a:solidFill>
              </a:rPr>
              <a:t>Час 2: Примеры применения</a:t>
            </a:r>
          </a:p>
          <a:p>
            <a:pPr lvl="1"/>
            <a:endParaRPr lang="ru-RU" dirty="0"/>
          </a:p>
          <a:p>
            <a:pPr lvl="1"/>
            <a:endParaRPr lang="ru-RU" dirty="0"/>
          </a:p>
          <a:p>
            <a:pPr lvl="1"/>
            <a:endParaRPr lang="ru-RU" dirty="0"/>
          </a:p>
          <a:p>
            <a:pPr lvl="1"/>
            <a:endParaRPr lang="en-FR" dirty="0"/>
          </a:p>
        </p:txBody>
      </p:sp>
      <p:pic>
        <p:nvPicPr>
          <p:cNvPr id="5" name="Picture 4">
            <a:extLst>
              <a:ext uri="{FF2B5EF4-FFF2-40B4-BE49-F238E27FC236}">
                <a16:creationId xmlns:a16="http://schemas.microsoft.com/office/drawing/2014/main" id="{82619FA9-A2CA-CF41-B71B-DD3C19E79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855" y="4385745"/>
            <a:ext cx="3560618" cy="2246426"/>
          </a:xfrm>
          <a:prstGeom prst="rect">
            <a:avLst/>
          </a:prstGeom>
        </p:spPr>
      </p:pic>
    </p:spTree>
    <p:extLst>
      <p:ext uri="{BB962C8B-B14F-4D97-AF65-F5344CB8AC3E}">
        <p14:creationId xmlns:p14="http://schemas.microsoft.com/office/powerpoint/2010/main" val="15396519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C5CA-D295-A344-B71F-8235CF9D0281}"/>
              </a:ext>
            </a:extLst>
          </p:cNvPr>
          <p:cNvSpPr>
            <a:spLocks noGrp="1"/>
          </p:cNvSpPr>
          <p:nvPr>
            <p:ph type="title"/>
          </p:nvPr>
        </p:nvSpPr>
        <p:spPr/>
        <p:txBody>
          <a:bodyPr/>
          <a:lstStyle/>
          <a:p>
            <a:r>
              <a:rPr lang="ru-RU" dirty="0"/>
              <a:t>Применение теории</a:t>
            </a:r>
            <a:endParaRPr lang="en-FR" dirty="0"/>
          </a:p>
        </p:txBody>
      </p:sp>
      <p:sp>
        <p:nvSpPr>
          <p:cNvPr id="3" name="Text Placeholder 2">
            <a:extLst>
              <a:ext uri="{FF2B5EF4-FFF2-40B4-BE49-F238E27FC236}">
                <a16:creationId xmlns:a16="http://schemas.microsoft.com/office/drawing/2014/main" id="{474DFF57-9F31-E446-9C44-DD2FCBA39938}"/>
              </a:ext>
            </a:extLst>
          </p:cNvPr>
          <p:cNvSpPr>
            <a:spLocks noGrp="1"/>
          </p:cNvSpPr>
          <p:nvPr>
            <p:ph type="body" idx="1"/>
          </p:nvPr>
        </p:nvSpPr>
        <p:spPr/>
        <p:txBody>
          <a:bodyPr/>
          <a:lstStyle/>
          <a:p>
            <a:endParaRPr lang="en-FR"/>
          </a:p>
        </p:txBody>
      </p:sp>
    </p:spTree>
    <p:extLst>
      <p:ext uri="{BB962C8B-B14F-4D97-AF65-F5344CB8AC3E}">
        <p14:creationId xmlns:p14="http://schemas.microsoft.com/office/powerpoint/2010/main" val="4294346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t>Сопротивление  терапии</a:t>
            </a:r>
            <a:endParaRPr lang="en-FR" dirty="0"/>
          </a:p>
        </p:txBody>
      </p:sp>
      <p:pic>
        <p:nvPicPr>
          <p:cNvPr id="8" name="Content Placeholder 7">
            <a:extLst>
              <a:ext uri="{FF2B5EF4-FFF2-40B4-BE49-F238E27FC236}">
                <a16:creationId xmlns:a16="http://schemas.microsoft.com/office/drawing/2014/main" id="{EA961DCC-F143-C245-96EE-C38126C7AF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5925" y="2256631"/>
            <a:ext cx="4051300" cy="3822700"/>
          </a:xfrm>
        </p:spPr>
      </p:pic>
    </p:spTree>
    <p:extLst>
      <p:ext uri="{BB962C8B-B14F-4D97-AF65-F5344CB8AC3E}">
        <p14:creationId xmlns:p14="http://schemas.microsoft.com/office/powerpoint/2010/main" val="2101922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t>Ингибитор протеазы и мутации</a:t>
            </a:r>
            <a:endParaRPr lang="en-FR" dirty="0"/>
          </a:p>
        </p:txBody>
      </p:sp>
      <p:pic>
        <p:nvPicPr>
          <p:cNvPr id="6" name="Content Placeholder 5">
            <a:extLst>
              <a:ext uri="{FF2B5EF4-FFF2-40B4-BE49-F238E27FC236}">
                <a16:creationId xmlns:a16="http://schemas.microsoft.com/office/drawing/2014/main" id="{42BF5A94-A3A3-8444-A720-5401F9A1D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8280" y="2209800"/>
            <a:ext cx="5466590" cy="3916363"/>
          </a:xfrm>
        </p:spPr>
      </p:pic>
    </p:spTree>
    <p:extLst>
      <p:ext uri="{BB962C8B-B14F-4D97-AF65-F5344CB8AC3E}">
        <p14:creationId xmlns:p14="http://schemas.microsoft.com/office/powerpoint/2010/main" val="2080676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t>Более реальный </a:t>
            </a:r>
            <a:r>
              <a:rPr lang="ru-RU"/>
              <a:t>вид ингибиторов</a:t>
            </a:r>
            <a:endParaRPr lang="en-FR" dirty="0"/>
          </a:p>
        </p:txBody>
      </p:sp>
      <p:pic>
        <p:nvPicPr>
          <p:cNvPr id="17" name="Content Placeholder 16">
            <a:extLst>
              <a:ext uri="{FF2B5EF4-FFF2-40B4-BE49-F238E27FC236}">
                <a16:creationId xmlns:a16="http://schemas.microsoft.com/office/drawing/2014/main" id="{F1B7FCFB-BAE5-FA4C-9E68-D5714F9EC3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072" y="2209800"/>
            <a:ext cx="5675006" cy="3916363"/>
          </a:xfrm>
        </p:spPr>
      </p:pic>
    </p:spTree>
    <p:extLst>
      <p:ext uri="{BB962C8B-B14F-4D97-AF65-F5344CB8AC3E}">
        <p14:creationId xmlns:p14="http://schemas.microsoft.com/office/powerpoint/2010/main" val="4188580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t>Сопротивление анти-ВИЧ терапии</a:t>
            </a:r>
            <a:endParaRPr lang="en-FR" dirty="0"/>
          </a:p>
        </p:txBody>
      </p:sp>
      <p:sp>
        <p:nvSpPr>
          <p:cNvPr id="11" name="Content Placeholder 10">
            <a:extLst>
              <a:ext uri="{FF2B5EF4-FFF2-40B4-BE49-F238E27FC236}">
                <a16:creationId xmlns:a16="http://schemas.microsoft.com/office/drawing/2014/main" id="{679763BE-5D83-2945-A804-17273194FDE8}"/>
              </a:ext>
            </a:extLst>
          </p:cNvPr>
          <p:cNvSpPr>
            <a:spLocks noGrp="1"/>
          </p:cNvSpPr>
          <p:nvPr>
            <p:ph idx="1"/>
          </p:nvPr>
        </p:nvSpPr>
        <p:spPr>
          <a:xfrm>
            <a:off x="720436" y="4398818"/>
            <a:ext cx="6508377" cy="2092881"/>
          </a:xfrm>
          <a:prstGeom prst="rect">
            <a:avLst/>
          </a:prstGeom>
        </p:spPr>
        <p:txBody>
          <a:bodyPr>
            <a:spAutoFit/>
          </a:bodyPr>
          <a:lstStyle/>
          <a:p>
            <a:r>
              <a:rPr lang="en-GB" dirty="0"/>
              <a:t>Ritonavir:  V82A/F (substrate binding site), I54V (flap region), A71V and L10I. </a:t>
            </a:r>
            <a:endParaRPr lang="ru-RU" dirty="0"/>
          </a:p>
          <a:p>
            <a:r>
              <a:rPr lang="en-GB" dirty="0"/>
              <a:t>Additional I15V, M36I, I84V and I93L. </a:t>
            </a:r>
            <a:endParaRPr lang="ru-RU" dirty="0"/>
          </a:p>
          <a:p>
            <a:r>
              <a:rPr lang="en-GB" dirty="0"/>
              <a:t>Mutation L63P was found both in pre- and post-ritonavir samples. </a:t>
            </a:r>
            <a:endParaRPr lang="en-FR" dirty="0"/>
          </a:p>
        </p:txBody>
      </p:sp>
      <p:pic>
        <p:nvPicPr>
          <p:cNvPr id="13" name="Picture 12">
            <a:extLst>
              <a:ext uri="{FF2B5EF4-FFF2-40B4-BE49-F238E27FC236}">
                <a16:creationId xmlns:a16="http://schemas.microsoft.com/office/drawing/2014/main" id="{6E218054-7586-254B-A3EC-49FDA0C3E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26" y="2276497"/>
            <a:ext cx="5157701" cy="1730726"/>
          </a:xfrm>
          <a:prstGeom prst="rect">
            <a:avLst/>
          </a:prstGeom>
        </p:spPr>
      </p:pic>
    </p:spTree>
    <p:extLst>
      <p:ext uri="{BB962C8B-B14F-4D97-AF65-F5344CB8AC3E}">
        <p14:creationId xmlns:p14="http://schemas.microsoft.com/office/powerpoint/2010/main" val="2313947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t>ВИЧ вырабатывает сопротивление анти-вирусной терапии</a:t>
            </a:r>
            <a:endParaRPr lang="en-FR" dirty="0"/>
          </a:p>
        </p:txBody>
      </p:sp>
      <p:pic>
        <p:nvPicPr>
          <p:cNvPr id="4" name="Content Placeholder 3" descr="hiv-2.pdf">
            <a:extLst>
              <a:ext uri="{FF2B5EF4-FFF2-40B4-BE49-F238E27FC236}">
                <a16:creationId xmlns:a16="http://schemas.microsoft.com/office/drawing/2014/main" id="{AE638121-F67E-014F-A102-B9D71DC0190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678" r="-15678"/>
          <a:stretch>
            <a:fillRect/>
          </a:stretch>
        </p:blipFill>
        <p:spPr>
          <a:xfrm>
            <a:off x="-623455" y="2251364"/>
            <a:ext cx="6508377" cy="3916363"/>
          </a:xfrm>
        </p:spPr>
      </p:pic>
      <p:cxnSp>
        <p:nvCxnSpPr>
          <p:cNvPr id="9" name="Straight Connector 8">
            <a:extLst>
              <a:ext uri="{FF2B5EF4-FFF2-40B4-BE49-F238E27FC236}">
                <a16:creationId xmlns:a16="http://schemas.microsoft.com/office/drawing/2014/main" id="{4EC7701A-3544-3E49-93CD-E62A6AD22B66}"/>
              </a:ext>
            </a:extLst>
          </p:cNvPr>
          <p:cNvCxnSpPr/>
          <p:nvPr/>
        </p:nvCxnSpPr>
        <p:spPr>
          <a:xfrm>
            <a:off x="2396838" y="2452255"/>
            <a:ext cx="0" cy="3449781"/>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E8987FD4-29C4-194C-ADD0-F53C06640D71}"/>
              </a:ext>
            </a:extLst>
          </p:cNvPr>
          <p:cNvSpPr/>
          <p:nvPr/>
        </p:nvSpPr>
        <p:spPr>
          <a:xfrm>
            <a:off x="2396838" y="2563092"/>
            <a:ext cx="2382982" cy="2902526"/>
          </a:xfrm>
          <a:prstGeom prst="rect">
            <a:avLst/>
          </a:prstGeom>
          <a:solidFill>
            <a:schemeClr val="accent1">
              <a:alpha val="27230"/>
            </a:schemeClr>
          </a:solidFill>
          <a:ln>
            <a:solidFill>
              <a:schemeClr val="accent1">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182968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t>ВИЧ вырабатывает сопротивление анти-вирусной терапии</a:t>
            </a:r>
            <a:endParaRPr lang="en-FR" dirty="0"/>
          </a:p>
        </p:txBody>
      </p:sp>
      <p:pic>
        <p:nvPicPr>
          <p:cNvPr id="4" name="Content Placeholder 3" descr="hiv-2.pdf">
            <a:extLst>
              <a:ext uri="{FF2B5EF4-FFF2-40B4-BE49-F238E27FC236}">
                <a16:creationId xmlns:a16="http://schemas.microsoft.com/office/drawing/2014/main" id="{AE638121-F67E-014F-A102-B9D71DC0190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678" r="-15678"/>
          <a:stretch>
            <a:fillRect/>
          </a:stretch>
        </p:blipFill>
        <p:spPr>
          <a:xfrm>
            <a:off x="-623455" y="2251364"/>
            <a:ext cx="6508377" cy="3916363"/>
          </a:xfrm>
        </p:spPr>
      </p:pic>
      <p:cxnSp>
        <p:nvCxnSpPr>
          <p:cNvPr id="9" name="Straight Connector 8">
            <a:extLst>
              <a:ext uri="{FF2B5EF4-FFF2-40B4-BE49-F238E27FC236}">
                <a16:creationId xmlns:a16="http://schemas.microsoft.com/office/drawing/2014/main" id="{4EC7701A-3544-3E49-93CD-E62A6AD22B66}"/>
              </a:ext>
            </a:extLst>
          </p:cNvPr>
          <p:cNvCxnSpPr/>
          <p:nvPr/>
        </p:nvCxnSpPr>
        <p:spPr>
          <a:xfrm>
            <a:off x="2396838" y="2452255"/>
            <a:ext cx="0" cy="3449781"/>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E8987FD4-29C4-194C-ADD0-F53C06640D71}"/>
              </a:ext>
            </a:extLst>
          </p:cNvPr>
          <p:cNvSpPr/>
          <p:nvPr/>
        </p:nvSpPr>
        <p:spPr>
          <a:xfrm>
            <a:off x="2396838" y="2563092"/>
            <a:ext cx="2382982" cy="2902526"/>
          </a:xfrm>
          <a:prstGeom prst="rect">
            <a:avLst/>
          </a:prstGeom>
          <a:solidFill>
            <a:schemeClr val="accent1">
              <a:alpha val="27230"/>
            </a:schemeClr>
          </a:solidFill>
          <a:ln>
            <a:solidFill>
              <a:schemeClr val="accent1">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pic>
        <p:nvPicPr>
          <p:cNvPr id="11" name="Content Placeholder 7">
            <a:extLst>
              <a:ext uri="{FF2B5EF4-FFF2-40B4-BE49-F238E27FC236}">
                <a16:creationId xmlns:a16="http://schemas.microsoft.com/office/drawing/2014/main" id="{8051AE62-CAD8-2E43-B4F6-FED897F41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542" y="2098961"/>
            <a:ext cx="3976067" cy="3916363"/>
          </a:xfrm>
          <a:prstGeom prst="rect">
            <a:avLst/>
          </a:prstGeom>
        </p:spPr>
      </p:pic>
    </p:spTree>
    <p:extLst>
      <p:ext uri="{BB962C8B-B14F-4D97-AF65-F5344CB8AC3E}">
        <p14:creationId xmlns:p14="http://schemas.microsoft.com/office/powerpoint/2010/main" val="1023215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A1AE-E1C9-C843-B5A8-82C8A69D8E11}"/>
              </a:ext>
            </a:extLst>
          </p:cNvPr>
          <p:cNvSpPr>
            <a:spLocks noGrp="1"/>
          </p:cNvSpPr>
          <p:nvPr>
            <p:ph type="title"/>
          </p:nvPr>
        </p:nvSpPr>
        <p:spPr/>
        <p:txBody>
          <a:bodyPr/>
          <a:lstStyle/>
          <a:p>
            <a:r>
              <a:rPr lang="ru-RU" dirty="0"/>
              <a:t>Высокая </a:t>
            </a:r>
            <a:r>
              <a:rPr lang="ru-RU" dirty="0" err="1"/>
              <a:t>гетерозиготность</a:t>
            </a:r>
            <a:r>
              <a:rPr lang="ru-RU" dirty="0"/>
              <a:t> ВИЧ</a:t>
            </a:r>
            <a:endParaRPr lang="en-FR" dirty="0"/>
          </a:p>
        </p:txBody>
      </p:sp>
      <p:pic>
        <p:nvPicPr>
          <p:cNvPr id="11" name="Picture 10">
            <a:extLst>
              <a:ext uri="{FF2B5EF4-FFF2-40B4-BE49-F238E27FC236}">
                <a16:creationId xmlns:a16="http://schemas.microsoft.com/office/drawing/2014/main" id="{A51CC3FB-EB76-0A48-BC93-193AFC7E6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059" y="2061602"/>
            <a:ext cx="6527882" cy="2150179"/>
          </a:xfrm>
          <a:prstGeom prst="rect">
            <a:avLst/>
          </a:prstGeom>
        </p:spPr>
      </p:pic>
      <p:pic>
        <p:nvPicPr>
          <p:cNvPr id="13" name="Picture 12">
            <a:extLst>
              <a:ext uri="{FF2B5EF4-FFF2-40B4-BE49-F238E27FC236}">
                <a16:creationId xmlns:a16="http://schemas.microsoft.com/office/drawing/2014/main" id="{B1CA4516-2C16-C642-BDBC-F0DB291D3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3214" y="4880263"/>
            <a:ext cx="4686300" cy="838200"/>
          </a:xfrm>
          <a:prstGeom prst="rect">
            <a:avLst/>
          </a:prstGeom>
        </p:spPr>
      </p:pic>
      <p:sp>
        <p:nvSpPr>
          <p:cNvPr id="14" name="TextBox 13">
            <a:extLst>
              <a:ext uri="{FF2B5EF4-FFF2-40B4-BE49-F238E27FC236}">
                <a16:creationId xmlns:a16="http://schemas.microsoft.com/office/drawing/2014/main" id="{CBC16736-E148-D741-B0F2-A60AEB5CC114}"/>
              </a:ext>
            </a:extLst>
          </p:cNvPr>
          <p:cNvSpPr txBox="1"/>
          <p:nvPr/>
        </p:nvSpPr>
        <p:spPr>
          <a:xfrm>
            <a:off x="457199" y="5114697"/>
            <a:ext cx="1160895" cy="369332"/>
          </a:xfrm>
          <a:prstGeom prst="rect">
            <a:avLst/>
          </a:prstGeom>
          <a:noFill/>
        </p:spPr>
        <p:txBody>
          <a:bodyPr wrap="none" rtlCol="0">
            <a:spAutoFit/>
          </a:bodyPr>
          <a:lstStyle/>
          <a:p>
            <a:r>
              <a:rPr lang="ru-RU" dirty="0"/>
              <a:t>Данные:</a:t>
            </a:r>
            <a:endParaRPr lang="en-FR" dirty="0"/>
          </a:p>
        </p:txBody>
      </p:sp>
      <p:sp>
        <p:nvSpPr>
          <p:cNvPr id="15" name="TextBox 14">
            <a:extLst>
              <a:ext uri="{FF2B5EF4-FFF2-40B4-BE49-F238E27FC236}">
                <a16:creationId xmlns:a16="http://schemas.microsoft.com/office/drawing/2014/main" id="{1DD18C85-ABD6-D64C-954A-FAC400B3427E}"/>
              </a:ext>
            </a:extLst>
          </p:cNvPr>
          <p:cNvSpPr txBox="1"/>
          <p:nvPr/>
        </p:nvSpPr>
        <p:spPr>
          <a:xfrm>
            <a:off x="457198" y="3185181"/>
            <a:ext cx="1138453" cy="369332"/>
          </a:xfrm>
          <a:prstGeom prst="rect">
            <a:avLst/>
          </a:prstGeom>
          <a:noFill/>
        </p:spPr>
        <p:txBody>
          <a:bodyPr wrap="none" rtlCol="0">
            <a:spAutoFit/>
          </a:bodyPr>
          <a:lstStyle/>
          <a:p>
            <a:r>
              <a:rPr lang="ru-RU" dirty="0"/>
              <a:t>Модель:</a:t>
            </a:r>
            <a:endParaRPr lang="en-FR" dirty="0"/>
          </a:p>
        </p:txBody>
      </p:sp>
    </p:spTree>
    <p:extLst>
      <p:ext uri="{BB962C8B-B14F-4D97-AF65-F5344CB8AC3E}">
        <p14:creationId xmlns:p14="http://schemas.microsoft.com/office/powerpoint/2010/main" val="3659041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A1AE-E1C9-C843-B5A8-82C8A69D8E11}"/>
              </a:ext>
            </a:extLst>
          </p:cNvPr>
          <p:cNvSpPr>
            <a:spLocks noGrp="1"/>
          </p:cNvSpPr>
          <p:nvPr>
            <p:ph type="title"/>
          </p:nvPr>
        </p:nvSpPr>
        <p:spPr>
          <a:xfrm>
            <a:off x="457198" y="243363"/>
            <a:ext cx="6508377" cy="1143000"/>
          </a:xfrm>
        </p:spPr>
        <p:txBody>
          <a:bodyPr/>
          <a:lstStyle/>
          <a:p>
            <a:r>
              <a:rPr lang="ru-RU" dirty="0" err="1"/>
              <a:t>Ген.расстояния</a:t>
            </a:r>
            <a:r>
              <a:rPr lang="ru-RU" dirty="0"/>
              <a:t> ВИЧ внутри и между пациентами</a:t>
            </a:r>
            <a:endParaRPr lang="en-FR" dirty="0"/>
          </a:p>
        </p:txBody>
      </p:sp>
      <p:sp>
        <p:nvSpPr>
          <p:cNvPr id="9" name="TextBox 8">
            <a:extLst>
              <a:ext uri="{FF2B5EF4-FFF2-40B4-BE49-F238E27FC236}">
                <a16:creationId xmlns:a16="http://schemas.microsoft.com/office/drawing/2014/main" id="{185A70AF-F2A2-5C48-A93C-9B8541BBE1ED}"/>
              </a:ext>
            </a:extLst>
          </p:cNvPr>
          <p:cNvSpPr txBox="1"/>
          <p:nvPr/>
        </p:nvSpPr>
        <p:spPr>
          <a:xfrm>
            <a:off x="2964873" y="1688068"/>
            <a:ext cx="1260764" cy="369332"/>
          </a:xfrm>
          <a:prstGeom prst="rect">
            <a:avLst/>
          </a:prstGeom>
          <a:noFill/>
        </p:spPr>
        <p:txBody>
          <a:bodyPr wrap="square" rtlCol="0">
            <a:spAutoFit/>
          </a:bodyPr>
          <a:lstStyle/>
          <a:p>
            <a:r>
              <a:rPr lang="ru-RU" dirty="0"/>
              <a:t>Т</a:t>
            </a:r>
            <a:r>
              <a:rPr lang="en-US" dirty="0"/>
              <a:t> = 2 f(1-f)</a:t>
            </a:r>
            <a:endParaRPr lang="en-FR" dirty="0"/>
          </a:p>
        </p:txBody>
      </p:sp>
      <p:pic>
        <p:nvPicPr>
          <p:cNvPr id="13" name="Content Placeholder 12">
            <a:extLst>
              <a:ext uri="{FF2B5EF4-FFF2-40B4-BE49-F238E27FC236}">
                <a16:creationId xmlns:a16="http://schemas.microsoft.com/office/drawing/2014/main" id="{CB1C4434-BB17-594C-AABF-19385327B2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2471" y="2209800"/>
            <a:ext cx="4678208" cy="3916363"/>
          </a:xfrm>
        </p:spPr>
      </p:pic>
    </p:spTree>
    <p:extLst>
      <p:ext uri="{BB962C8B-B14F-4D97-AF65-F5344CB8AC3E}">
        <p14:creationId xmlns:p14="http://schemas.microsoft.com/office/powerpoint/2010/main" val="3292059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3098-75A9-AE43-AEDE-E4591646AEBB}"/>
              </a:ext>
            </a:extLst>
          </p:cNvPr>
          <p:cNvSpPr>
            <a:spLocks noGrp="1"/>
          </p:cNvSpPr>
          <p:nvPr>
            <p:ph type="title"/>
          </p:nvPr>
        </p:nvSpPr>
        <p:spPr/>
        <p:txBody>
          <a:bodyPr/>
          <a:lstStyle/>
          <a:p>
            <a:r>
              <a:rPr lang="ru-RU" dirty="0"/>
              <a:t>Ген. расстояния ВИЧ между пациентами</a:t>
            </a:r>
            <a:endParaRPr lang="en-FR" dirty="0"/>
          </a:p>
        </p:txBody>
      </p:sp>
      <p:pic>
        <p:nvPicPr>
          <p:cNvPr id="7" name="Content Placeholder 6">
            <a:extLst>
              <a:ext uri="{FF2B5EF4-FFF2-40B4-BE49-F238E27FC236}">
                <a16:creationId xmlns:a16="http://schemas.microsoft.com/office/drawing/2014/main" id="{094F2CF5-559F-4B46-9465-42E58D86A4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54" y="2978727"/>
            <a:ext cx="8392955" cy="2701637"/>
          </a:xfrm>
        </p:spPr>
      </p:pic>
    </p:spTree>
    <p:extLst>
      <p:ext uri="{BB962C8B-B14F-4D97-AF65-F5344CB8AC3E}">
        <p14:creationId xmlns:p14="http://schemas.microsoft.com/office/powerpoint/2010/main" val="2799426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4162"/>
            <a:ext cx="7391401" cy="1143000"/>
          </a:xfrm>
        </p:spPr>
        <p:txBody>
          <a:bodyPr/>
          <a:lstStyle/>
          <a:p>
            <a:r>
              <a:rPr lang="ru-RU" dirty="0"/>
              <a:t>Популяция геномов </a:t>
            </a:r>
            <a:br>
              <a:rPr lang="en-US" dirty="0"/>
            </a:br>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46839" y="5892800"/>
            <a:ext cx="812800" cy="812800"/>
          </a:xfrm>
          <a:prstGeom prst="rect">
            <a:avLst/>
          </a:prstGeom>
        </p:spPr>
      </p:pic>
      <p:sp>
        <p:nvSpPr>
          <p:cNvPr id="16" name="TextBox 15">
            <a:extLst>
              <a:ext uri="{FF2B5EF4-FFF2-40B4-BE49-F238E27FC236}">
                <a16:creationId xmlns:a16="http://schemas.microsoft.com/office/drawing/2014/main" id="{63415896-D0C1-2A4B-97C1-B5DE1C9F27E3}"/>
              </a:ext>
            </a:extLst>
          </p:cNvPr>
          <p:cNvSpPr txBox="1"/>
          <p:nvPr/>
        </p:nvSpPr>
        <p:spPr>
          <a:xfrm>
            <a:off x="3913816" y="1123268"/>
            <a:ext cx="1999265" cy="369332"/>
          </a:xfrm>
          <a:prstGeom prst="rect">
            <a:avLst/>
          </a:prstGeom>
          <a:noFill/>
        </p:spPr>
        <p:txBody>
          <a:bodyPr wrap="none" rtlCol="0">
            <a:spAutoFit/>
          </a:bodyPr>
          <a:lstStyle/>
          <a:p>
            <a:r>
              <a:rPr lang="ru-RU" dirty="0">
                <a:solidFill>
                  <a:srgbClr val="FF0000"/>
                </a:solidFill>
              </a:rPr>
              <a:t>Один организм</a:t>
            </a:r>
            <a:endParaRPr lang="en-FR" dirty="0">
              <a:solidFill>
                <a:srgbClr val="FF0000"/>
              </a:solidFill>
            </a:endParaRPr>
          </a:p>
        </p:txBody>
      </p:sp>
      <p:pic>
        <p:nvPicPr>
          <p:cNvPr id="21" name="Content Placeholder 20">
            <a:extLst>
              <a:ext uri="{FF2B5EF4-FFF2-40B4-BE49-F238E27FC236}">
                <a16:creationId xmlns:a16="http://schemas.microsoft.com/office/drawing/2014/main" id="{67AD478C-850B-624E-B645-10607B80FE8E}"/>
              </a:ext>
            </a:extLst>
          </p:cNvPr>
          <p:cNvPicPr>
            <a:picLocks noGrp="1" noChangeAspect="1"/>
          </p:cNvPicPr>
          <p:nvPr>
            <p:ph sz="half" idx="13"/>
          </p:nvPr>
        </p:nvPicPr>
        <p:blipFill>
          <a:blip r:embed="rId6">
            <a:extLst>
              <a:ext uri="{28A0092B-C50C-407E-A947-70E740481C1C}">
                <a14:useLocalDpi xmlns:a14="http://schemas.microsoft.com/office/drawing/2010/main" val="0"/>
              </a:ext>
            </a:extLst>
          </a:blip>
          <a:stretch>
            <a:fillRect/>
          </a:stretch>
        </p:blipFill>
        <p:spPr>
          <a:xfrm>
            <a:off x="2836530" y="3600969"/>
            <a:ext cx="4236110" cy="2698231"/>
          </a:xfrm>
        </p:spPr>
      </p:pic>
      <p:pic>
        <p:nvPicPr>
          <p:cNvPr id="29" name="Content Placeholder 28">
            <a:extLst>
              <a:ext uri="{FF2B5EF4-FFF2-40B4-BE49-F238E27FC236}">
                <a16:creationId xmlns:a16="http://schemas.microsoft.com/office/drawing/2014/main" id="{46AAF55B-BB37-6742-BE03-6FE050413FC1}"/>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2812286" y="1655900"/>
            <a:ext cx="4090785" cy="1224064"/>
          </a:xfrm>
        </p:spPr>
      </p:pic>
      <p:sp>
        <p:nvSpPr>
          <p:cNvPr id="30" name="TextBox 29">
            <a:extLst>
              <a:ext uri="{FF2B5EF4-FFF2-40B4-BE49-F238E27FC236}">
                <a16:creationId xmlns:a16="http://schemas.microsoft.com/office/drawing/2014/main" id="{67A93922-458F-9E48-B6B7-A59715D8C557}"/>
              </a:ext>
            </a:extLst>
          </p:cNvPr>
          <p:cNvSpPr txBox="1"/>
          <p:nvPr/>
        </p:nvSpPr>
        <p:spPr>
          <a:xfrm>
            <a:off x="1099289" y="6114534"/>
            <a:ext cx="3238387" cy="369332"/>
          </a:xfrm>
          <a:prstGeom prst="rect">
            <a:avLst/>
          </a:prstGeom>
          <a:noFill/>
        </p:spPr>
        <p:txBody>
          <a:bodyPr wrap="none" rtlCol="0">
            <a:spAutoFit/>
          </a:bodyPr>
          <a:lstStyle/>
          <a:p>
            <a:r>
              <a:rPr lang="ru-RU" dirty="0" err="1"/>
              <a:t>S</a:t>
            </a:r>
            <a:r>
              <a:rPr lang="en-US" dirty="0"/>
              <a:t>ARS CoV-2, Spike</a:t>
            </a:r>
            <a:r>
              <a:rPr lang="ru-RU" dirty="0"/>
              <a:t> протеин</a:t>
            </a:r>
            <a:endParaRPr lang="en-FR" dirty="0"/>
          </a:p>
        </p:txBody>
      </p:sp>
      <p:sp>
        <p:nvSpPr>
          <p:cNvPr id="31" name="Curved Right Arrow 30">
            <a:extLst>
              <a:ext uri="{FF2B5EF4-FFF2-40B4-BE49-F238E27FC236}">
                <a16:creationId xmlns:a16="http://schemas.microsoft.com/office/drawing/2014/main" id="{5C75E619-BCFF-3B4B-B888-4F789D2E389F}"/>
              </a:ext>
            </a:extLst>
          </p:cNvPr>
          <p:cNvSpPr/>
          <p:nvPr/>
        </p:nvSpPr>
        <p:spPr>
          <a:xfrm>
            <a:off x="1976395" y="2082470"/>
            <a:ext cx="803564" cy="2521527"/>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sp>
        <p:nvSpPr>
          <p:cNvPr id="32" name="TextBox 31">
            <a:extLst>
              <a:ext uri="{FF2B5EF4-FFF2-40B4-BE49-F238E27FC236}">
                <a16:creationId xmlns:a16="http://schemas.microsoft.com/office/drawing/2014/main" id="{795ACA66-D419-8F41-BE1A-7FCB3C6D494F}"/>
              </a:ext>
            </a:extLst>
          </p:cNvPr>
          <p:cNvSpPr txBox="1"/>
          <p:nvPr/>
        </p:nvSpPr>
        <p:spPr>
          <a:xfrm>
            <a:off x="349039" y="2776351"/>
            <a:ext cx="1595029" cy="646331"/>
          </a:xfrm>
          <a:prstGeom prst="rect">
            <a:avLst/>
          </a:prstGeom>
          <a:noFill/>
        </p:spPr>
        <p:txBody>
          <a:bodyPr wrap="square" rtlCol="0">
            <a:spAutoFit/>
          </a:bodyPr>
          <a:lstStyle/>
          <a:p>
            <a:r>
              <a:rPr lang="ru-RU" dirty="0">
                <a:solidFill>
                  <a:srgbClr val="FF0000"/>
                </a:solidFill>
              </a:rPr>
              <a:t>Много</a:t>
            </a:r>
          </a:p>
          <a:p>
            <a:r>
              <a:rPr lang="ru-RU" dirty="0">
                <a:solidFill>
                  <a:srgbClr val="FF0000"/>
                </a:solidFill>
              </a:rPr>
              <a:t>организмов</a:t>
            </a:r>
            <a:endParaRPr lang="en-FR" dirty="0">
              <a:solidFill>
                <a:srgbClr val="FF0000"/>
              </a:solidFill>
            </a:endParaRPr>
          </a:p>
        </p:txBody>
      </p:sp>
      <p:sp>
        <p:nvSpPr>
          <p:cNvPr id="37" name="Bent Arrow 36">
            <a:extLst>
              <a:ext uri="{FF2B5EF4-FFF2-40B4-BE49-F238E27FC236}">
                <a16:creationId xmlns:a16="http://schemas.microsoft.com/office/drawing/2014/main" id="{572D8C72-B9D7-734A-9B93-98697310EC7A}"/>
              </a:ext>
            </a:extLst>
          </p:cNvPr>
          <p:cNvSpPr/>
          <p:nvPr/>
        </p:nvSpPr>
        <p:spPr>
          <a:xfrm flipV="1">
            <a:off x="4913448" y="5892800"/>
            <a:ext cx="2327564" cy="591066"/>
          </a:xfrm>
          <a:prstGeom prst="bentArrow">
            <a:avLst>
              <a:gd name="adj1" fmla="val 8592"/>
              <a:gd name="adj2" fmla="val 25000"/>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sp>
        <p:nvSpPr>
          <p:cNvPr id="38" name="TextBox 37">
            <a:extLst>
              <a:ext uri="{FF2B5EF4-FFF2-40B4-BE49-F238E27FC236}">
                <a16:creationId xmlns:a16="http://schemas.microsoft.com/office/drawing/2014/main" id="{BE3BFE3C-10F7-3442-870F-59188367B074}"/>
              </a:ext>
            </a:extLst>
          </p:cNvPr>
          <p:cNvSpPr txBox="1"/>
          <p:nvPr/>
        </p:nvSpPr>
        <p:spPr>
          <a:xfrm>
            <a:off x="7285982" y="6146923"/>
            <a:ext cx="1079142" cy="369332"/>
          </a:xfrm>
          <a:prstGeom prst="rect">
            <a:avLst/>
          </a:prstGeom>
          <a:noFill/>
        </p:spPr>
        <p:txBody>
          <a:bodyPr wrap="none" rtlCol="0">
            <a:spAutoFit/>
          </a:bodyPr>
          <a:lstStyle/>
          <a:p>
            <a:r>
              <a:rPr lang="ru-RU" dirty="0"/>
              <a:t>1 локус</a:t>
            </a:r>
            <a:endParaRPr lang="en-FR" dirty="0"/>
          </a:p>
        </p:txBody>
      </p:sp>
    </p:spTree>
    <p:extLst>
      <p:ext uri="{BB962C8B-B14F-4D97-AF65-F5344CB8AC3E}">
        <p14:creationId xmlns:p14="http://schemas.microsoft.com/office/powerpoint/2010/main" val="3549168250"/>
      </p:ext>
    </p:extLst>
  </p:cSld>
  <p:clrMapOvr>
    <a:masterClrMapping/>
  </p:clrMapOvr>
  <mc:AlternateContent xmlns:mc="http://schemas.openxmlformats.org/markup-compatibility/2006" xmlns:p14="http://schemas.microsoft.com/office/powerpoint/2010/main">
    <mc:Choice Requires="p14">
      <p:transition spd="med" p14:dur="700" advTm="10576">
        <p:fade/>
      </p:transition>
    </mc:Choice>
    <mc:Fallback xmlns="">
      <p:transition spd="med" advTm="105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3098-75A9-AE43-AEDE-E4591646AEBB}"/>
              </a:ext>
            </a:extLst>
          </p:cNvPr>
          <p:cNvSpPr>
            <a:spLocks noGrp="1"/>
          </p:cNvSpPr>
          <p:nvPr>
            <p:ph type="title"/>
          </p:nvPr>
        </p:nvSpPr>
        <p:spPr/>
        <p:txBody>
          <a:bodyPr/>
          <a:lstStyle/>
          <a:p>
            <a:r>
              <a:rPr lang="ru-RU" dirty="0"/>
              <a:t>Ген. расстояния ВИЧ внутри пациентов</a:t>
            </a:r>
            <a:endParaRPr lang="en-FR" dirty="0"/>
          </a:p>
        </p:txBody>
      </p:sp>
      <p:pic>
        <p:nvPicPr>
          <p:cNvPr id="6" name="Content Placeholder 5">
            <a:extLst>
              <a:ext uri="{FF2B5EF4-FFF2-40B4-BE49-F238E27FC236}">
                <a16:creationId xmlns:a16="http://schemas.microsoft.com/office/drawing/2014/main" id="{5A9B316A-E34D-2A48-9A99-CC1E860631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672" y="2454255"/>
            <a:ext cx="8465128" cy="4061246"/>
          </a:xfrm>
        </p:spPr>
      </p:pic>
      <p:sp>
        <p:nvSpPr>
          <p:cNvPr id="8" name="TextBox 7">
            <a:extLst>
              <a:ext uri="{FF2B5EF4-FFF2-40B4-BE49-F238E27FC236}">
                <a16:creationId xmlns:a16="http://schemas.microsoft.com/office/drawing/2014/main" id="{22C43FF1-3355-264C-B34A-BFDEBEC3E47B}"/>
              </a:ext>
            </a:extLst>
          </p:cNvPr>
          <p:cNvSpPr txBox="1"/>
          <p:nvPr/>
        </p:nvSpPr>
        <p:spPr>
          <a:xfrm>
            <a:off x="3311236" y="2105891"/>
            <a:ext cx="1260764" cy="369332"/>
          </a:xfrm>
          <a:prstGeom prst="rect">
            <a:avLst/>
          </a:prstGeom>
          <a:noFill/>
        </p:spPr>
        <p:txBody>
          <a:bodyPr wrap="square" rtlCol="0">
            <a:spAutoFit/>
          </a:bodyPr>
          <a:lstStyle/>
          <a:p>
            <a:r>
              <a:rPr lang="ru-RU" dirty="0"/>
              <a:t>Т</a:t>
            </a:r>
            <a:r>
              <a:rPr lang="en-US" dirty="0"/>
              <a:t> = 2 f(1-f)</a:t>
            </a:r>
            <a:endParaRPr lang="en-FR" dirty="0"/>
          </a:p>
        </p:txBody>
      </p:sp>
    </p:spTree>
    <p:extLst>
      <p:ext uri="{BB962C8B-B14F-4D97-AF65-F5344CB8AC3E}">
        <p14:creationId xmlns:p14="http://schemas.microsoft.com/office/powerpoint/2010/main" val="205141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p:txBody>
          <a:bodyPr/>
          <a:lstStyle/>
          <a:p>
            <a:r>
              <a:rPr lang="ru-RU" dirty="0"/>
              <a:t>Передача от пациента к пациенту</a:t>
            </a:r>
            <a:endParaRPr lang="en-FR" dirty="0"/>
          </a:p>
        </p:txBody>
      </p:sp>
      <p:pic>
        <p:nvPicPr>
          <p:cNvPr id="9" name="Content Placeholder 8">
            <a:extLst>
              <a:ext uri="{FF2B5EF4-FFF2-40B4-BE49-F238E27FC236}">
                <a16:creationId xmlns:a16="http://schemas.microsoft.com/office/drawing/2014/main" id="{64B0759B-2A62-8E4D-BAC7-5BBF44C345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0721" y="2522175"/>
            <a:ext cx="6088936" cy="3213605"/>
          </a:xfrm>
        </p:spPr>
      </p:pic>
    </p:spTree>
    <p:extLst>
      <p:ext uri="{BB962C8B-B14F-4D97-AF65-F5344CB8AC3E}">
        <p14:creationId xmlns:p14="http://schemas.microsoft.com/office/powerpoint/2010/main" val="4136892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p:txBody>
          <a:bodyPr/>
          <a:lstStyle/>
          <a:p>
            <a:r>
              <a:rPr lang="ru-RU" dirty="0"/>
              <a:t>Реверсия мутантов внутри пациента </a:t>
            </a:r>
            <a:r>
              <a:rPr lang="ru-RU" dirty="0" err="1"/>
              <a:t>обьясняет</a:t>
            </a:r>
            <a:r>
              <a:rPr lang="ru-RU" dirty="0"/>
              <a:t> высокую  </a:t>
            </a:r>
            <a:r>
              <a:rPr lang="ru-RU" dirty="0" err="1"/>
              <a:t>гетерозиготность</a:t>
            </a:r>
            <a:endParaRPr lang="en-FR" dirty="0"/>
          </a:p>
        </p:txBody>
      </p:sp>
      <p:pic>
        <p:nvPicPr>
          <p:cNvPr id="6" name="Content Placeholder 5">
            <a:extLst>
              <a:ext uri="{FF2B5EF4-FFF2-40B4-BE49-F238E27FC236}">
                <a16:creationId xmlns:a16="http://schemas.microsoft.com/office/drawing/2014/main" id="{27EA4358-88E1-B741-A981-1535421496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6300" y="2209800"/>
            <a:ext cx="4070550" cy="3916363"/>
          </a:xfrm>
        </p:spPr>
      </p:pic>
    </p:spTree>
    <p:extLst>
      <p:ext uri="{BB962C8B-B14F-4D97-AF65-F5344CB8AC3E}">
        <p14:creationId xmlns:p14="http://schemas.microsoft.com/office/powerpoint/2010/main" val="2859153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6FE9-DD1C-224B-87A4-558F4393A647}"/>
              </a:ext>
            </a:extLst>
          </p:cNvPr>
          <p:cNvSpPr>
            <a:spLocks noGrp="1"/>
          </p:cNvSpPr>
          <p:nvPr>
            <p:ph type="title"/>
          </p:nvPr>
        </p:nvSpPr>
        <p:spPr/>
        <p:txBody>
          <a:bodyPr/>
          <a:lstStyle/>
          <a:p>
            <a:r>
              <a:rPr lang="en-FR" dirty="0"/>
              <a:t> </a:t>
            </a:r>
            <a:r>
              <a:rPr lang="ru-RU" dirty="0"/>
              <a:t>Насколько хорошо модель описывает ВИЧ?</a:t>
            </a:r>
            <a:endParaRPr lang="en-FR" dirty="0"/>
          </a:p>
        </p:txBody>
      </p:sp>
      <p:sp>
        <p:nvSpPr>
          <p:cNvPr id="3" name="Content Placeholder 2">
            <a:extLst>
              <a:ext uri="{FF2B5EF4-FFF2-40B4-BE49-F238E27FC236}">
                <a16:creationId xmlns:a16="http://schemas.microsoft.com/office/drawing/2014/main" id="{2B42D41B-171B-BF43-9AEF-A75566512549}"/>
              </a:ext>
            </a:extLst>
          </p:cNvPr>
          <p:cNvSpPr>
            <a:spLocks noGrp="1"/>
          </p:cNvSpPr>
          <p:nvPr>
            <p:ph idx="1"/>
          </p:nvPr>
        </p:nvSpPr>
        <p:spPr/>
        <p:txBody>
          <a:bodyPr/>
          <a:lstStyle/>
          <a:p>
            <a:r>
              <a:rPr lang="ru-RU" dirty="0"/>
              <a:t>Не учитывает ко-инфекции, которые подавляют невыгодные мутации</a:t>
            </a:r>
          </a:p>
          <a:p>
            <a:r>
              <a:rPr lang="ru-RU" dirty="0"/>
              <a:t>Не учитывает иммунный отклик</a:t>
            </a:r>
          </a:p>
          <a:p>
            <a:r>
              <a:rPr lang="ru-RU" dirty="0"/>
              <a:t>Не учитывает взаимодействие между локусами (</a:t>
            </a:r>
            <a:r>
              <a:rPr lang="ru-RU" dirty="0" err="1"/>
              <a:t>епистаз</a:t>
            </a:r>
            <a:r>
              <a:rPr lang="ru-RU" dirty="0"/>
              <a:t>)</a:t>
            </a:r>
          </a:p>
          <a:p>
            <a:endParaRPr lang="en-FR" dirty="0"/>
          </a:p>
        </p:txBody>
      </p:sp>
    </p:spTree>
    <p:extLst>
      <p:ext uri="{BB962C8B-B14F-4D97-AF65-F5344CB8AC3E}">
        <p14:creationId xmlns:p14="http://schemas.microsoft.com/office/powerpoint/2010/main" val="2821150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8C82-1801-8745-9E8B-AF6B25B66525}"/>
              </a:ext>
            </a:extLst>
          </p:cNvPr>
          <p:cNvSpPr>
            <a:spLocks noGrp="1"/>
          </p:cNvSpPr>
          <p:nvPr>
            <p:ph type="title"/>
          </p:nvPr>
        </p:nvSpPr>
        <p:spPr/>
        <p:txBody>
          <a:bodyPr/>
          <a:lstStyle/>
          <a:p>
            <a:r>
              <a:rPr lang="ru-RU" dirty="0"/>
              <a:t>Модель 2.0: побег от иммунного отклика</a:t>
            </a:r>
            <a:endParaRPr lang="en-FR" dirty="0"/>
          </a:p>
        </p:txBody>
      </p:sp>
      <p:pic>
        <p:nvPicPr>
          <p:cNvPr id="4" name="Content Placeholder 3" descr="hiv-2.pdf">
            <a:extLst>
              <a:ext uri="{FF2B5EF4-FFF2-40B4-BE49-F238E27FC236}">
                <a16:creationId xmlns:a16="http://schemas.microsoft.com/office/drawing/2014/main" id="{AE638121-F67E-014F-A102-B9D71DC0190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678" r="-15678"/>
          <a:stretch>
            <a:fillRect/>
          </a:stretch>
        </p:blipFill>
        <p:spPr>
          <a:xfrm>
            <a:off x="-623455" y="2251364"/>
            <a:ext cx="6508377" cy="3916363"/>
          </a:xfrm>
        </p:spPr>
      </p:pic>
      <p:cxnSp>
        <p:nvCxnSpPr>
          <p:cNvPr id="9" name="Straight Connector 8">
            <a:extLst>
              <a:ext uri="{FF2B5EF4-FFF2-40B4-BE49-F238E27FC236}">
                <a16:creationId xmlns:a16="http://schemas.microsoft.com/office/drawing/2014/main" id="{4EC7701A-3544-3E49-93CD-E62A6AD22B66}"/>
              </a:ext>
            </a:extLst>
          </p:cNvPr>
          <p:cNvCxnSpPr/>
          <p:nvPr/>
        </p:nvCxnSpPr>
        <p:spPr>
          <a:xfrm>
            <a:off x="2396838" y="2452255"/>
            <a:ext cx="0" cy="3449781"/>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E8987FD4-29C4-194C-ADD0-F53C06640D71}"/>
              </a:ext>
            </a:extLst>
          </p:cNvPr>
          <p:cNvSpPr/>
          <p:nvPr/>
        </p:nvSpPr>
        <p:spPr>
          <a:xfrm>
            <a:off x="2396838" y="2563092"/>
            <a:ext cx="2382982" cy="2902526"/>
          </a:xfrm>
          <a:prstGeom prst="rect">
            <a:avLst/>
          </a:prstGeom>
          <a:solidFill>
            <a:schemeClr val="accent1">
              <a:alpha val="27230"/>
            </a:schemeClr>
          </a:solidFill>
          <a:ln>
            <a:solidFill>
              <a:schemeClr val="accent1">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948695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74639" y="445698"/>
            <a:ext cx="6508377" cy="1143000"/>
          </a:xfrm>
        </p:spPr>
        <p:txBody>
          <a:bodyPr/>
          <a:lstStyle/>
          <a:p>
            <a:r>
              <a:rPr lang="ru-RU" dirty="0"/>
              <a:t>Побег от иммунного отклика и компенсация</a:t>
            </a:r>
            <a:endParaRPr lang="en-FR" dirty="0"/>
          </a:p>
        </p:txBody>
      </p:sp>
      <p:pic>
        <p:nvPicPr>
          <p:cNvPr id="7" name="Content Placeholder 6">
            <a:extLst>
              <a:ext uri="{FF2B5EF4-FFF2-40B4-BE49-F238E27FC236}">
                <a16:creationId xmlns:a16="http://schemas.microsoft.com/office/drawing/2014/main" id="{E4B70884-387B-D946-ADD4-AB6ED8B532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7356" y="1588698"/>
            <a:ext cx="2977065" cy="4713687"/>
          </a:xfrm>
        </p:spPr>
      </p:pic>
    </p:spTree>
    <p:extLst>
      <p:ext uri="{BB962C8B-B14F-4D97-AF65-F5344CB8AC3E}">
        <p14:creationId xmlns:p14="http://schemas.microsoft.com/office/powerpoint/2010/main" val="2236992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4651-6B14-CA45-B77C-16AFFC01811F}"/>
              </a:ext>
            </a:extLst>
          </p:cNvPr>
          <p:cNvSpPr>
            <a:spLocks noGrp="1"/>
          </p:cNvSpPr>
          <p:nvPr>
            <p:ph type="title"/>
          </p:nvPr>
        </p:nvSpPr>
        <p:spPr>
          <a:xfrm>
            <a:off x="474639" y="445698"/>
            <a:ext cx="6508377" cy="1143000"/>
          </a:xfrm>
        </p:spPr>
        <p:txBody>
          <a:bodyPr/>
          <a:lstStyle/>
          <a:p>
            <a:r>
              <a:rPr lang="ru-RU" dirty="0"/>
              <a:t>Основные выводы 2</a:t>
            </a:r>
            <a:endParaRPr lang="en-FR" dirty="0"/>
          </a:p>
        </p:txBody>
      </p:sp>
      <p:sp>
        <p:nvSpPr>
          <p:cNvPr id="4" name="Content Placeholder 3">
            <a:extLst>
              <a:ext uri="{FF2B5EF4-FFF2-40B4-BE49-F238E27FC236}">
                <a16:creationId xmlns:a16="http://schemas.microsoft.com/office/drawing/2014/main" id="{84E91F2B-8860-134E-9208-1EF82CAEB168}"/>
              </a:ext>
            </a:extLst>
          </p:cNvPr>
          <p:cNvSpPr>
            <a:spLocks noGrp="1"/>
          </p:cNvSpPr>
          <p:nvPr>
            <p:ph idx="1"/>
          </p:nvPr>
        </p:nvSpPr>
        <p:spPr/>
        <p:txBody>
          <a:bodyPr/>
          <a:lstStyle/>
          <a:p>
            <a:r>
              <a:rPr lang="ru-RU" dirty="0"/>
              <a:t>Микробы и вирусы мутируют чтоб убежать от ингибиторов</a:t>
            </a:r>
          </a:p>
          <a:p>
            <a:r>
              <a:rPr lang="ru-RU" dirty="0"/>
              <a:t>Некоторые  вирусы мутируют чтоб убежать от иммунной системы</a:t>
            </a:r>
          </a:p>
          <a:p>
            <a:r>
              <a:rPr lang="ru-RU" dirty="0"/>
              <a:t>Динамика роста мутанта на 1 локусе описывается двух-аллельной теорией</a:t>
            </a:r>
          </a:p>
          <a:p>
            <a:r>
              <a:rPr lang="ru-RU" dirty="0"/>
              <a:t>Эта теория </a:t>
            </a:r>
            <a:r>
              <a:rPr lang="ru-RU" dirty="0" err="1"/>
              <a:t>обьясняет</a:t>
            </a:r>
            <a:r>
              <a:rPr lang="ru-RU" dirty="0"/>
              <a:t> </a:t>
            </a:r>
            <a:r>
              <a:rPr lang="ru-RU" dirty="0" err="1"/>
              <a:t>гетерозиготность</a:t>
            </a:r>
            <a:r>
              <a:rPr lang="ru-RU" dirty="0"/>
              <a:t> ВИЧ в пациентах</a:t>
            </a:r>
          </a:p>
          <a:p>
            <a:endParaRPr lang="en-FR" dirty="0"/>
          </a:p>
        </p:txBody>
      </p:sp>
    </p:spTree>
    <p:extLst>
      <p:ext uri="{BB962C8B-B14F-4D97-AF65-F5344CB8AC3E}">
        <p14:creationId xmlns:p14="http://schemas.microsoft.com/office/powerpoint/2010/main" val="1494747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Спасибо!</a:t>
            </a:r>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pic>
        <p:nvPicPr>
          <p:cNvPr id="5" name="Picture 4">
            <a:extLst>
              <a:ext uri="{FF2B5EF4-FFF2-40B4-BE49-F238E27FC236}">
                <a16:creationId xmlns:a16="http://schemas.microsoft.com/office/drawing/2014/main" id="{9C06A940-6745-504C-A945-D224FA8800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3708" y="2444278"/>
            <a:ext cx="5763491" cy="4093132"/>
          </a:xfrm>
          <a:prstGeom prst="rect">
            <a:avLst/>
          </a:prstGeom>
        </p:spPr>
      </p:pic>
    </p:spTree>
    <p:extLst>
      <p:ext uri="{BB962C8B-B14F-4D97-AF65-F5344CB8AC3E}">
        <p14:creationId xmlns:p14="http://schemas.microsoft.com/office/powerpoint/2010/main" val="3590674424"/>
      </p:ext>
    </p:extLst>
  </p:cSld>
  <p:clrMapOvr>
    <a:masterClrMapping/>
  </p:clrMapOvr>
  <mc:AlternateContent xmlns:mc="http://schemas.openxmlformats.org/markup-compatibility/2006" xmlns:p14="http://schemas.microsoft.com/office/powerpoint/2010/main">
    <mc:Choice Requires="p14">
      <p:transition spd="med" p14:dur="700" advTm="25916">
        <p:fade/>
      </p:transition>
    </mc:Choice>
    <mc:Fallback xmlns="">
      <p:transition spd="med" advTm="259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151079" y="415649"/>
            <a:ext cx="7204301" cy="1708582"/>
          </a:xfrm>
        </p:spPr>
        <p:txBody>
          <a:bodyPr/>
          <a:lstStyle/>
          <a:p>
            <a:r>
              <a:rPr lang="ru-RU" sz="3200" dirty="0"/>
              <a:t> Детерминистическая эволюция из первых принципов: 2 аллели</a:t>
            </a:r>
            <a:br>
              <a:rPr lang="ru-RU" dirty="0"/>
            </a:br>
            <a:r>
              <a:rPr lang="ru-RU" dirty="0"/>
              <a:t> </a:t>
            </a:r>
            <a:endParaRPr lang="en-FR" dirty="0"/>
          </a:p>
        </p:txBody>
      </p:sp>
      <p:sp>
        <p:nvSpPr>
          <p:cNvPr id="10" name="TextBox 9">
            <a:extLst>
              <a:ext uri="{FF2B5EF4-FFF2-40B4-BE49-F238E27FC236}">
                <a16:creationId xmlns:a16="http://schemas.microsoft.com/office/drawing/2014/main" id="{DB54FD6F-FB31-A84B-A69A-74D8752D5D13}"/>
              </a:ext>
            </a:extLst>
          </p:cNvPr>
          <p:cNvSpPr txBox="1"/>
          <p:nvPr/>
        </p:nvSpPr>
        <p:spPr>
          <a:xfrm>
            <a:off x="1434949" y="2316440"/>
            <a:ext cx="2236510" cy="369332"/>
          </a:xfrm>
          <a:prstGeom prst="rect">
            <a:avLst/>
          </a:prstGeom>
          <a:noFill/>
        </p:spPr>
        <p:txBody>
          <a:bodyPr wrap="none" rtlCol="0">
            <a:spAutoFit/>
          </a:bodyPr>
          <a:lstStyle/>
          <a:p>
            <a:r>
              <a:rPr lang="ru-RU" dirty="0">
                <a:solidFill>
                  <a:srgbClr val="0070C0"/>
                </a:solidFill>
              </a:rPr>
              <a:t>Фитнесс меньше</a:t>
            </a:r>
            <a:endParaRPr lang="en-FR" dirty="0">
              <a:solidFill>
                <a:srgbClr val="0070C0"/>
              </a:solidFill>
            </a:endParaRPr>
          </a:p>
        </p:txBody>
      </p:sp>
      <p:sp>
        <p:nvSpPr>
          <p:cNvPr id="11" name="TextBox 10">
            <a:extLst>
              <a:ext uri="{FF2B5EF4-FFF2-40B4-BE49-F238E27FC236}">
                <a16:creationId xmlns:a16="http://schemas.microsoft.com/office/drawing/2014/main" id="{4AE950FB-6EF7-BD4A-9B4C-21D3E6472FE5}"/>
              </a:ext>
            </a:extLst>
          </p:cNvPr>
          <p:cNvSpPr txBox="1"/>
          <p:nvPr/>
        </p:nvSpPr>
        <p:spPr>
          <a:xfrm>
            <a:off x="5402728" y="2265273"/>
            <a:ext cx="2177199" cy="369332"/>
          </a:xfrm>
          <a:prstGeom prst="rect">
            <a:avLst/>
          </a:prstGeom>
          <a:noFill/>
        </p:spPr>
        <p:txBody>
          <a:bodyPr wrap="none" rtlCol="0">
            <a:spAutoFit/>
          </a:bodyPr>
          <a:lstStyle/>
          <a:p>
            <a:r>
              <a:rPr lang="ru-RU" dirty="0">
                <a:solidFill>
                  <a:srgbClr val="00652E"/>
                </a:solidFill>
              </a:rPr>
              <a:t>Фитнесс больше</a:t>
            </a:r>
            <a:endParaRPr lang="en-FR" dirty="0">
              <a:solidFill>
                <a:srgbClr val="00652E"/>
              </a:solidFill>
            </a:endParaRPr>
          </a:p>
        </p:txBody>
      </p:sp>
      <p:sp>
        <p:nvSpPr>
          <p:cNvPr id="12" name="TextBox 11">
            <a:extLst>
              <a:ext uri="{FF2B5EF4-FFF2-40B4-BE49-F238E27FC236}">
                <a16:creationId xmlns:a16="http://schemas.microsoft.com/office/drawing/2014/main" id="{7B6E282C-874E-0D43-88E9-BFD610D0F4EC}"/>
              </a:ext>
            </a:extLst>
          </p:cNvPr>
          <p:cNvSpPr txBox="1"/>
          <p:nvPr/>
        </p:nvSpPr>
        <p:spPr>
          <a:xfrm>
            <a:off x="2244569" y="1797469"/>
            <a:ext cx="3785011" cy="369332"/>
          </a:xfrm>
          <a:prstGeom prst="rect">
            <a:avLst/>
          </a:prstGeom>
          <a:noFill/>
        </p:spPr>
        <p:txBody>
          <a:bodyPr wrap="none" rtlCol="0">
            <a:spAutoFit/>
          </a:bodyPr>
          <a:lstStyle/>
          <a:p>
            <a:r>
              <a:rPr lang="ru-RU" dirty="0"/>
              <a:t>Количества геномов двух типов</a:t>
            </a:r>
            <a:endParaRPr lang="en-FR" dirty="0"/>
          </a:p>
        </p:txBody>
      </p:sp>
      <p:sp>
        <p:nvSpPr>
          <p:cNvPr id="7" name="Oval 6">
            <a:extLst>
              <a:ext uri="{FF2B5EF4-FFF2-40B4-BE49-F238E27FC236}">
                <a16:creationId xmlns:a16="http://schemas.microsoft.com/office/drawing/2014/main" id="{39DA442E-F2BB-A947-A608-C011F5EFBA35}"/>
              </a:ext>
            </a:extLst>
          </p:cNvPr>
          <p:cNvSpPr/>
          <p:nvPr/>
        </p:nvSpPr>
        <p:spPr>
          <a:xfrm>
            <a:off x="2079927" y="3061776"/>
            <a:ext cx="1274618" cy="1274618"/>
          </a:xfrm>
          <a:prstGeom prst="ellipse">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15" name="Oval 14">
            <a:extLst>
              <a:ext uri="{FF2B5EF4-FFF2-40B4-BE49-F238E27FC236}">
                <a16:creationId xmlns:a16="http://schemas.microsoft.com/office/drawing/2014/main" id="{84C5E430-1B38-144F-BBCF-9B0C5F559F3F}"/>
              </a:ext>
            </a:extLst>
          </p:cNvPr>
          <p:cNvSpPr/>
          <p:nvPr/>
        </p:nvSpPr>
        <p:spPr>
          <a:xfrm>
            <a:off x="5537416" y="3061776"/>
            <a:ext cx="1274618" cy="127461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cxnSp>
        <p:nvCxnSpPr>
          <p:cNvPr id="9" name="Straight Arrow Connector 8">
            <a:extLst>
              <a:ext uri="{FF2B5EF4-FFF2-40B4-BE49-F238E27FC236}">
                <a16:creationId xmlns:a16="http://schemas.microsoft.com/office/drawing/2014/main" id="{5EE9C133-7831-E748-8FD4-604CEBAFE281}"/>
              </a:ext>
            </a:extLst>
          </p:cNvPr>
          <p:cNvCxnSpPr>
            <a:cxnSpLocks/>
          </p:cNvCxnSpPr>
          <p:nvPr/>
        </p:nvCxnSpPr>
        <p:spPr>
          <a:xfrm>
            <a:off x="3587578" y="3477488"/>
            <a:ext cx="17741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B4F04C7-818C-364D-9347-47F81B9BF678}"/>
              </a:ext>
            </a:extLst>
          </p:cNvPr>
          <p:cNvCxnSpPr>
            <a:cxnSpLocks/>
          </p:cNvCxnSpPr>
          <p:nvPr/>
        </p:nvCxnSpPr>
        <p:spPr>
          <a:xfrm flipH="1">
            <a:off x="3573346" y="3837706"/>
            <a:ext cx="17741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A398272D-FBEE-164C-8BBB-696E8772246F}"/>
              </a:ext>
            </a:extLst>
          </p:cNvPr>
          <p:cNvSpPr txBox="1"/>
          <p:nvPr/>
        </p:nvSpPr>
        <p:spPr>
          <a:xfrm>
            <a:off x="4286934" y="2906833"/>
            <a:ext cx="396262" cy="400110"/>
          </a:xfrm>
          <a:prstGeom prst="rect">
            <a:avLst/>
          </a:prstGeom>
          <a:noFill/>
        </p:spPr>
        <p:txBody>
          <a:bodyPr wrap="none" rtlCol="0">
            <a:spAutoFit/>
          </a:bodyPr>
          <a:lstStyle/>
          <a:p>
            <a:r>
              <a:rPr lang="en-FR" sz="2000" dirty="0">
                <a:latin typeface="Symbol" pitchFamily="2" charset="2"/>
              </a:rPr>
              <a:t>m </a:t>
            </a:r>
          </a:p>
        </p:txBody>
      </p:sp>
      <p:sp>
        <p:nvSpPr>
          <p:cNvPr id="26" name="Freeform 25">
            <a:extLst>
              <a:ext uri="{FF2B5EF4-FFF2-40B4-BE49-F238E27FC236}">
                <a16:creationId xmlns:a16="http://schemas.microsoft.com/office/drawing/2014/main" id="{3BD160A9-1624-6D40-8CAD-373591F462A7}"/>
              </a:ext>
            </a:extLst>
          </p:cNvPr>
          <p:cNvSpPr/>
          <p:nvPr/>
        </p:nvSpPr>
        <p:spPr>
          <a:xfrm>
            <a:off x="6788732" y="3144979"/>
            <a:ext cx="628411" cy="955964"/>
          </a:xfrm>
          <a:custGeom>
            <a:avLst/>
            <a:gdLst>
              <a:gd name="connsiteX0" fmla="*/ 0 w 628411"/>
              <a:gd name="connsiteY0" fmla="*/ 0 h 955964"/>
              <a:gd name="connsiteX1" fmla="*/ 568037 w 628411"/>
              <a:gd name="connsiteY1" fmla="*/ 304800 h 955964"/>
              <a:gd name="connsiteX2" fmla="*/ 554182 w 628411"/>
              <a:gd name="connsiteY2" fmla="*/ 609600 h 955964"/>
              <a:gd name="connsiteX3" fmla="*/ 55418 w 628411"/>
              <a:gd name="connsiteY3" fmla="*/ 955964 h 955964"/>
            </a:gdLst>
            <a:ahLst/>
            <a:cxnLst>
              <a:cxn ang="0">
                <a:pos x="connsiteX0" y="connsiteY0"/>
              </a:cxn>
              <a:cxn ang="0">
                <a:pos x="connsiteX1" y="connsiteY1"/>
              </a:cxn>
              <a:cxn ang="0">
                <a:pos x="connsiteX2" y="connsiteY2"/>
              </a:cxn>
              <a:cxn ang="0">
                <a:pos x="connsiteX3" y="connsiteY3"/>
              </a:cxn>
            </a:cxnLst>
            <a:rect l="l" t="t" r="r" b="b"/>
            <a:pathLst>
              <a:path w="628411" h="955964">
                <a:moveTo>
                  <a:pt x="0" y="0"/>
                </a:moveTo>
                <a:cubicBezTo>
                  <a:pt x="237836" y="101600"/>
                  <a:pt x="475673" y="203200"/>
                  <a:pt x="568037" y="304800"/>
                </a:cubicBezTo>
                <a:cubicBezTo>
                  <a:pt x="660401" y="406400"/>
                  <a:pt x="639618" y="501073"/>
                  <a:pt x="554182" y="609600"/>
                </a:cubicBezTo>
                <a:cubicBezTo>
                  <a:pt x="468746" y="718127"/>
                  <a:pt x="262082" y="837045"/>
                  <a:pt x="55418" y="955964"/>
                </a:cubicBezTo>
              </a:path>
            </a:pathLst>
          </a:custGeom>
          <a:noFill/>
          <a:ln w="38100">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sp>
        <p:nvSpPr>
          <p:cNvPr id="27" name="Freeform 26">
            <a:extLst>
              <a:ext uri="{FF2B5EF4-FFF2-40B4-BE49-F238E27FC236}">
                <a16:creationId xmlns:a16="http://schemas.microsoft.com/office/drawing/2014/main" id="{101D2B84-FDFD-E24B-980E-12A9F982F0BC}"/>
              </a:ext>
            </a:extLst>
          </p:cNvPr>
          <p:cNvSpPr/>
          <p:nvPr/>
        </p:nvSpPr>
        <p:spPr>
          <a:xfrm rot="10800000">
            <a:off x="1376564" y="3223366"/>
            <a:ext cx="628411" cy="955964"/>
          </a:xfrm>
          <a:custGeom>
            <a:avLst/>
            <a:gdLst>
              <a:gd name="connsiteX0" fmla="*/ 0 w 628411"/>
              <a:gd name="connsiteY0" fmla="*/ 0 h 955964"/>
              <a:gd name="connsiteX1" fmla="*/ 568037 w 628411"/>
              <a:gd name="connsiteY1" fmla="*/ 304800 h 955964"/>
              <a:gd name="connsiteX2" fmla="*/ 554182 w 628411"/>
              <a:gd name="connsiteY2" fmla="*/ 609600 h 955964"/>
              <a:gd name="connsiteX3" fmla="*/ 55418 w 628411"/>
              <a:gd name="connsiteY3" fmla="*/ 955964 h 955964"/>
            </a:gdLst>
            <a:ahLst/>
            <a:cxnLst>
              <a:cxn ang="0">
                <a:pos x="connsiteX0" y="connsiteY0"/>
              </a:cxn>
              <a:cxn ang="0">
                <a:pos x="connsiteX1" y="connsiteY1"/>
              </a:cxn>
              <a:cxn ang="0">
                <a:pos x="connsiteX2" y="connsiteY2"/>
              </a:cxn>
              <a:cxn ang="0">
                <a:pos x="connsiteX3" y="connsiteY3"/>
              </a:cxn>
            </a:cxnLst>
            <a:rect l="l" t="t" r="r" b="b"/>
            <a:pathLst>
              <a:path w="628411" h="955964">
                <a:moveTo>
                  <a:pt x="0" y="0"/>
                </a:moveTo>
                <a:cubicBezTo>
                  <a:pt x="237836" y="101600"/>
                  <a:pt x="475673" y="203200"/>
                  <a:pt x="568037" y="304800"/>
                </a:cubicBezTo>
                <a:cubicBezTo>
                  <a:pt x="660401" y="406400"/>
                  <a:pt x="639618" y="501073"/>
                  <a:pt x="554182" y="609600"/>
                </a:cubicBezTo>
                <a:cubicBezTo>
                  <a:pt x="468746" y="718127"/>
                  <a:pt x="262082" y="837045"/>
                  <a:pt x="55418" y="955964"/>
                </a:cubicBezTo>
              </a:path>
            </a:pathLst>
          </a:custGeom>
          <a:noFill/>
          <a:ln w="38100">
            <a:headEnd type="arrow"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cxnSp>
        <p:nvCxnSpPr>
          <p:cNvPr id="28" name="Straight Arrow Connector 27">
            <a:extLst>
              <a:ext uri="{FF2B5EF4-FFF2-40B4-BE49-F238E27FC236}">
                <a16:creationId xmlns:a16="http://schemas.microsoft.com/office/drawing/2014/main" id="{9644A105-2AB4-DF4B-A889-B5B4128CEF03}"/>
              </a:ext>
            </a:extLst>
          </p:cNvPr>
          <p:cNvCxnSpPr>
            <a:cxnSpLocks/>
          </p:cNvCxnSpPr>
          <p:nvPr/>
        </p:nvCxnSpPr>
        <p:spPr>
          <a:xfrm flipH="1">
            <a:off x="2689530" y="4472936"/>
            <a:ext cx="1" cy="1387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7A59C6D-EA6B-AA41-9E7A-54C5FCDC7E07}"/>
              </a:ext>
            </a:extLst>
          </p:cNvPr>
          <p:cNvCxnSpPr>
            <a:cxnSpLocks/>
          </p:cNvCxnSpPr>
          <p:nvPr/>
        </p:nvCxnSpPr>
        <p:spPr>
          <a:xfrm flipH="1">
            <a:off x="6174725" y="4421534"/>
            <a:ext cx="1" cy="1387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quot;No&quot; Symbol 33">
            <a:extLst>
              <a:ext uri="{FF2B5EF4-FFF2-40B4-BE49-F238E27FC236}">
                <a16:creationId xmlns:a16="http://schemas.microsoft.com/office/drawing/2014/main" id="{AF33724D-8D6B-BD4F-BD17-01750EBF2584}"/>
              </a:ext>
            </a:extLst>
          </p:cNvPr>
          <p:cNvSpPr/>
          <p:nvPr/>
        </p:nvSpPr>
        <p:spPr>
          <a:xfrm>
            <a:off x="2440148" y="5997012"/>
            <a:ext cx="498764" cy="498764"/>
          </a:xfrm>
          <a:prstGeom prst="noSmoking">
            <a:avLst>
              <a:gd name="adj" fmla="val 4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sp>
        <p:nvSpPr>
          <p:cNvPr id="35" name="&quot;No&quot; Symbol 34">
            <a:extLst>
              <a:ext uri="{FF2B5EF4-FFF2-40B4-BE49-F238E27FC236}">
                <a16:creationId xmlns:a16="http://schemas.microsoft.com/office/drawing/2014/main" id="{701AE2C5-E8A7-F048-949E-F7300208F4AA}"/>
              </a:ext>
            </a:extLst>
          </p:cNvPr>
          <p:cNvSpPr/>
          <p:nvPr/>
        </p:nvSpPr>
        <p:spPr>
          <a:xfrm>
            <a:off x="5938595" y="5978938"/>
            <a:ext cx="498764" cy="498764"/>
          </a:xfrm>
          <a:prstGeom prst="noSmoking">
            <a:avLst>
              <a:gd name="adj" fmla="val 4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a:solidFill>
                <a:schemeClr val="tx1"/>
              </a:solidFill>
            </a:endParaRPr>
          </a:p>
        </p:txBody>
      </p:sp>
      <p:sp>
        <p:nvSpPr>
          <p:cNvPr id="14" name="TextBox 13">
            <a:extLst>
              <a:ext uri="{FF2B5EF4-FFF2-40B4-BE49-F238E27FC236}">
                <a16:creationId xmlns:a16="http://schemas.microsoft.com/office/drawing/2014/main" id="{4C2406DE-DBC7-9147-B42F-DCFF69CBD7A3}"/>
              </a:ext>
            </a:extLst>
          </p:cNvPr>
          <p:cNvSpPr txBox="1"/>
          <p:nvPr/>
        </p:nvSpPr>
        <p:spPr>
          <a:xfrm>
            <a:off x="2101522" y="3542509"/>
            <a:ext cx="1231427" cy="307777"/>
          </a:xfrm>
          <a:prstGeom prst="rect">
            <a:avLst/>
          </a:prstGeom>
          <a:noFill/>
        </p:spPr>
        <p:txBody>
          <a:bodyPr wrap="none" rtlCol="0">
            <a:spAutoFit/>
          </a:bodyPr>
          <a:lstStyle/>
          <a:p>
            <a:r>
              <a:rPr lang="en-US" sz="1400" dirty="0">
                <a:solidFill>
                  <a:schemeClr val="bg1">
                    <a:lumMod val="95000"/>
                  </a:schemeClr>
                </a:solidFill>
              </a:rPr>
              <a:t>n</a:t>
            </a:r>
            <a:r>
              <a:rPr lang="ru-RU" sz="1400" baseline="-25000" dirty="0">
                <a:solidFill>
                  <a:schemeClr val="bg1">
                    <a:lumMod val="95000"/>
                  </a:schemeClr>
                </a:solidFill>
              </a:rPr>
              <a:t>1</a:t>
            </a:r>
            <a:r>
              <a:rPr lang="ru-RU" sz="1400" dirty="0">
                <a:solidFill>
                  <a:schemeClr val="bg1">
                    <a:lumMod val="95000"/>
                  </a:schemeClr>
                </a:solidFill>
              </a:rPr>
              <a:t> мутантов</a:t>
            </a:r>
            <a:endParaRPr lang="en-FR" sz="1400" dirty="0">
              <a:solidFill>
                <a:schemeClr val="bg1">
                  <a:lumMod val="95000"/>
                </a:schemeClr>
              </a:solidFill>
            </a:endParaRPr>
          </a:p>
        </p:txBody>
      </p:sp>
      <p:sp>
        <p:nvSpPr>
          <p:cNvPr id="13" name="TextBox 12">
            <a:extLst>
              <a:ext uri="{FF2B5EF4-FFF2-40B4-BE49-F238E27FC236}">
                <a16:creationId xmlns:a16="http://schemas.microsoft.com/office/drawing/2014/main" id="{2580BEE5-222D-6F45-BEAE-EB256FF2F4E8}"/>
              </a:ext>
            </a:extLst>
          </p:cNvPr>
          <p:cNvSpPr txBox="1"/>
          <p:nvPr/>
        </p:nvSpPr>
        <p:spPr>
          <a:xfrm>
            <a:off x="5537416" y="3521722"/>
            <a:ext cx="1276311" cy="307777"/>
          </a:xfrm>
          <a:prstGeom prst="rect">
            <a:avLst/>
          </a:prstGeom>
          <a:noFill/>
        </p:spPr>
        <p:txBody>
          <a:bodyPr wrap="none" rtlCol="0">
            <a:spAutoFit/>
          </a:bodyPr>
          <a:lstStyle/>
          <a:p>
            <a:r>
              <a:rPr lang="en-US" sz="1400" dirty="0">
                <a:solidFill>
                  <a:schemeClr val="bg1">
                    <a:lumMod val="95000"/>
                  </a:schemeClr>
                </a:solidFill>
              </a:rPr>
              <a:t>n</a:t>
            </a:r>
            <a:r>
              <a:rPr lang="ru-RU" sz="1400" baseline="-25000" dirty="0">
                <a:solidFill>
                  <a:schemeClr val="bg1">
                    <a:lumMod val="95000"/>
                  </a:schemeClr>
                </a:solidFill>
              </a:rPr>
              <a:t>2</a:t>
            </a:r>
            <a:r>
              <a:rPr lang="ru-RU" sz="1400" dirty="0">
                <a:solidFill>
                  <a:schemeClr val="bg1">
                    <a:lumMod val="95000"/>
                  </a:schemeClr>
                </a:solidFill>
              </a:rPr>
              <a:t> дикий тип</a:t>
            </a:r>
            <a:endParaRPr lang="en-FR" sz="1400" dirty="0">
              <a:solidFill>
                <a:schemeClr val="bg1">
                  <a:lumMod val="95000"/>
                </a:schemeClr>
              </a:solidFill>
            </a:endParaRPr>
          </a:p>
        </p:txBody>
      </p:sp>
      <p:sp>
        <p:nvSpPr>
          <p:cNvPr id="36" name="TextBox 35">
            <a:extLst>
              <a:ext uri="{FF2B5EF4-FFF2-40B4-BE49-F238E27FC236}">
                <a16:creationId xmlns:a16="http://schemas.microsoft.com/office/drawing/2014/main" id="{5AEAB76A-79E3-1744-A183-E08A1A2234DF}"/>
              </a:ext>
            </a:extLst>
          </p:cNvPr>
          <p:cNvSpPr txBox="1"/>
          <p:nvPr/>
        </p:nvSpPr>
        <p:spPr>
          <a:xfrm flipH="1">
            <a:off x="6174725" y="4959927"/>
            <a:ext cx="637309" cy="400110"/>
          </a:xfrm>
          <a:prstGeom prst="rect">
            <a:avLst/>
          </a:prstGeom>
          <a:noFill/>
        </p:spPr>
        <p:txBody>
          <a:bodyPr wrap="square" rtlCol="0">
            <a:spAutoFit/>
          </a:bodyPr>
          <a:lstStyle/>
          <a:p>
            <a:r>
              <a:rPr lang="en-FR" sz="2000" dirty="0">
                <a:latin typeface="Symbol" pitchFamily="2" charset="2"/>
              </a:rPr>
              <a:t>w</a:t>
            </a:r>
          </a:p>
        </p:txBody>
      </p:sp>
      <p:sp>
        <p:nvSpPr>
          <p:cNvPr id="37" name="TextBox 36">
            <a:extLst>
              <a:ext uri="{FF2B5EF4-FFF2-40B4-BE49-F238E27FC236}">
                <a16:creationId xmlns:a16="http://schemas.microsoft.com/office/drawing/2014/main" id="{A42EEAD8-A37B-AF4C-92A8-64397BC703AF}"/>
              </a:ext>
            </a:extLst>
          </p:cNvPr>
          <p:cNvSpPr txBox="1"/>
          <p:nvPr/>
        </p:nvSpPr>
        <p:spPr>
          <a:xfrm flipH="1">
            <a:off x="2717236" y="4982037"/>
            <a:ext cx="637309" cy="400110"/>
          </a:xfrm>
          <a:prstGeom prst="rect">
            <a:avLst/>
          </a:prstGeom>
          <a:noFill/>
        </p:spPr>
        <p:txBody>
          <a:bodyPr wrap="square" rtlCol="0">
            <a:spAutoFit/>
          </a:bodyPr>
          <a:lstStyle/>
          <a:p>
            <a:r>
              <a:rPr lang="en-FR" sz="2000" dirty="0">
                <a:latin typeface="Symbol" pitchFamily="2" charset="2"/>
              </a:rPr>
              <a:t>w</a:t>
            </a:r>
          </a:p>
        </p:txBody>
      </p:sp>
      <p:sp>
        <p:nvSpPr>
          <p:cNvPr id="38" name="TextBox 37">
            <a:extLst>
              <a:ext uri="{FF2B5EF4-FFF2-40B4-BE49-F238E27FC236}">
                <a16:creationId xmlns:a16="http://schemas.microsoft.com/office/drawing/2014/main" id="{A77B3D32-9A2D-5543-9E7E-A7215B4D67CB}"/>
              </a:ext>
            </a:extLst>
          </p:cNvPr>
          <p:cNvSpPr txBox="1"/>
          <p:nvPr/>
        </p:nvSpPr>
        <p:spPr>
          <a:xfrm>
            <a:off x="7476020" y="3361701"/>
            <a:ext cx="325730" cy="400110"/>
          </a:xfrm>
          <a:prstGeom prst="rect">
            <a:avLst/>
          </a:prstGeom>
          <a:noFill/>
        </p:spPr>
        <p:txBody>
          <a:bodyPr wrap="none" rtlCol="0">
            <a:spAutoFit/>
          </a:bodyPr>
          <a:lstStyle/>
          <a:p>
            <a:r>
              <a:rPr lang="en-FR" sz="2000" dirty="0">
                <a:latin typeface="Symbol" pitchFamily="2" charset="2"/>
              </a:rPr>
              <a:t>k</a:t>
            </a:r>
          </a:p>
        </p:txBody>
      </p:sp>
      <p:sp>
        <p:nvSpPr>
          <p:cNvPr id="39" name="TextBox 38">
            <a:extLst>
              <a:ext uri="{FF2B5EF4-FFF2-40B4-BE49-F238E27FC236}">
                <a16:creationId xmlns:a16="http://schemas.microsoft.com/office/drawing/2014/main" id="{49AFD075-58B7-5C46-B21E-D086059B6FA3}"/>
              </a:ext>
            </a:extLst>
          </p:cNvPr>
          <p:cNvSpPr txBox="1"/>
          <p:nvPr/>
        </p:nvSpPr>
        <p:spPr>
          <a:xfrm flipH="1">
            <a:off x="404247" y="3494806"/>
            <a:ext cx="987226" cy="400110"/>
          </a:xfrm>
          <a:prstGeom prst="rect">
            <a:avLst/>
          </a:prstGeom>
          <a:noFill/>
        </p:spPr>
        <p:txBody>
          <a:bodyPr wrap="square" rtlCol="0">
            <a:spAutoFit/>
          </a:bodyPr>
          <a:lstStyle/>
          <a:p>
            <a:r>
              <a:rPr lang="en-GB" sz="2000" dirty="0">
                <a:latin typeface="Symbol" pitchFamily="2" charset="2"/>
              </a:rPr>
              <a:t>k </a:t>
            </a:r>
            <a:r>
              <a:rPr lang="en-FR" sz="2000" dirty="0">
                <a:latin typeface="Symbol" pitchFamily="2" charset="2"/>
              </a:rPr>
              <a:t>(1-</a:t>
            </a:r>
            <a:r>
              <a:rPr lang="en-FR" sz="2000" dirty="0">
                <a:latin typeface="Cambria" panose="02040503050406030204" pitchFamily="18" charset="0"/>
              </a:rPr>
              <a:t>s</a:t>
            </a:r>
            <a:r>
              <a:rPr lang="en-FR" sz="2000" dirty="0">
                <a:latin typeface="Symbol" pitchFamily="2" charset="2"/>
              </a:rPr>
              <a:t>)</a:t>
            </a:r>
          </a:p>
        </p:txBody>
      </p:sp>
    </p:spTree>
    <p:extLst>
      <p:ext uri="{BB962C8B-B14F-4D97-AF65-F5344CB8AC3E}">
        <p14:creationId xmlns:p14="http://schemas.microsoft.com/office/powerpoint/2010/main" val="329828428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132522" y="166255"/>
            <a:ext cx="7204301" cy="1708582"/>
          </a:xfrm>
        </p:spPr>
        <p:txBody>
          <a:bodyPr/>
          <a:lstStyle/>
          <a:p>
            <a:r>
              <a:rPr lang="ru-RU" dirty="0"/>
              <a:t>Детерминистический предел из первых принципов</a:t>
            </a:r>
            <a:br>
              <a:rPr lang="ru-RU" dirty="0"/>
            </a:br>
            <a:r>
              <a:rPr lang="ru-RU" dirty="0"/>
              <a:t> </a:t>
            </a:r>
            <a:endParaRPr lang="en-FR" dirty="0"/>
          </a:p>
        </p:txBody>
      </p:sp>
      <p:pic>
        <p:nvPicPr>
          <p:cNvPr id="5" name="Content Placeholder 4">
            <a:extLst>
              <a:ext uri="{FF2B5EF4-FFF2-40B4-BE49-F238E27FC236}">
                <a16:creationId xmlns:a16="http://schemas.microsoft.com/office/drawing/2014/main" id="{D84251ED-1F43-AE44-B863-209E505CBA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417" y="2081039"/>
            <a:ext cx="5245100" cy="1841500"/>
          </a:xfrm>
        </p:spPr>
      </p:pic>
      <p:sp>
        <p:nvSpPr>
          <p:cNvPr id="6" name="TextBox 5">
            <a:extLst>
              <a:ext uri="{FF2B5EF4-FFF2-40B4-BE49-F238E27FC236}">
                <a16:creationId xmlns:a16="http://schemas.microsoft.com/office/drawing/2014/main" id="{FC5A2E57-3268-F74B-AA34-8B346755DAF9}"/>
              </a:ext>
            </a:extLst>
          </p:cNvPr>
          <p:cNvSpPr txBox="1"/>
          <p:nvPr/>
        </p:nvSpPr>
        <p:spPr>
          <a:xfrm>
            <a:off x="8176591" y="3435798"/>
            <a:ext cx="611065" cy="369332"/>
          </a:xfrm>
          <a:prstGeom prst="rect">
            <a:avLst/>
          </a:prstGeom>
          <a:noFill/>
        </p:spPr>
        <p:txBody>
          <a:bodyPr wrap="none" rtlCol="0">
            <a:spAutoFit/>
          </a:bodyPr>
          <a:lstStyle/>
          <a:p>
            <a:r>
              <a:rPr lang="en-US" dirty="0">
                <a:latin typeface="Symbol" pitchFamily="2" charset="2"/>
              </a:rPr>
              <a:t>w</a:t>
            </a:r>
            <a:r>
              <a:rPr lang="en-US" dirty="0"/>
              <a:t>=1</a:t>
            </a:r>
            <a:endParaRPr lang="en-FR" dirty="0"/>
          </a:p>
        </p:txBody>
      </p:sp>
      <p:sp>
        <p:nvSpPr>
          <p:cNvPr id="10" name="TextBox 9">
            <a:extLst>
              <a:ext uri="{FF2B5EF4-FFF2-40B4-BE49-F238E27FC236}">
                <a16:creationId xmlns:a16="http://schemas.microsoft.com/office/drawing/2014/main" id="{DB54FD6F-FB31-A84B-A69A-74D8752D5D13}"/>
              </a:ext>
            </a:extLst>
          </p:cNvPr>
          <p:cNvSpPr txBox="1"/>
          <p:nvPr/>
        </p:nvSpPr>
        <p:spPr>
          <a:xfrm>
            <a:off x="6453809" y="2385224"/>
            <a:ext cx="2236510" cy="369332"/>
          </a:xfrm>
          <a:prstGeom prst="rect">
            <a:avLst/>
          </a:prstGeom>
          <a:noFill/>
        </p:spPr>
        <p:txBody>
          <a:bodyPr wrap="none" rtlCol="0">
            <a:spAutoFit/>
          </a:bodyPr>
          <a:lstStyle/>
          <a:p>
            <a:r>
              <a:rPr lang="ru-RU" dirty="0"/>
              <a:t>Фитнесс меньше</a:t>
            </a:r>
            <a:endParaRPr lang="en-FR" dirty="0"/>
          </a:p>
        </p:txBody>
      </p:sp>
      <p:sp>
        <p:nvSpPr>
          <p:cNvPr id="11" name="TextBox 10">
            <a:extLst>
              <a:ext uri="{FF2B5EF4-FFF2-40B4-BE49-F238E27FC236}">
                <a16:creationId xmlns:a16="http://schemas.microsoft.com/office/drawing/2014/main" id="{4AE950FB-6EF7-BD4A-9B4C-21D3E6472FE5}"/>
              </a:ext>
            </a:extLst>
          </p:cNvPr>
          <p:cNvSpPr txBox="1"/>
          <p:nvPr/>
        </p:nvSpPr>
        <p:spPr>
          <a:xfrm>
            <a:off x="6551146" y="3148031"/>
            <a:ext cx="2177199" cy="369332"/>
          </a:xfrm>
          <a:prstGeom prst="rect">
            <a:avLst/>
          </a:prstGeom>
          <a:noFill/>
        </p:spPr>
        <p:txBody>
          <a:bodyPr wrap="none" rtlCol="0">
            <a:spAutoFit/>
          </a:bodyPr>
          <a:lstStyle/>
          <a:p>
            <a:r>
              <a:rPr lang="ru-RU" dirty="0"/>
              <a:t>Фитнесс больше</a:t>
            </a:r>
            <a:endParaRPr lang="en-FR" dirty="0"/>
          </a:p>
        </p:txBody>
      </p:sp>
      <p:sp>
        <p:nvSpPr>
          <p:cNvPr id="12" name="TextBox 11">
            <a:extLst>
              <a:ext uri="{FF2B5EF4-FFF2-40B4-BE49-F238E27FC236}">
                <a16:creationId xmlns:a16="http://schemas.microsoft.com/office/drawing/2014/main" id="{7B6E282C-874E-0D43-88E9-BFD610D0F4EC}"/>
              </a:ext>
            </a:extLst>
          </p:cNvPr>
          <p:cNvSpPr txBox="1"/>
          <p:nvPr/>
        </p:nvSpPr>
        <p:spPr>
          <a:xfrm>
            <a:off x="685600" y="1538427"/>
            <a:ext cx="3785011" cy="369332"/>
          </a:xfrm>
          <a:prstGeom prst="rect">
            <a:avLst/>
          </a:prstGeom>
          <a:noFill/>
        </p:spPr>
        <p:txBody>
          <a:bodyPr wrap="none" rtlCol="0">
            <a:spAutoFit/>
          </a:bodyPr>
          <a:lstStyle/>
          <a:p>
            <a:r>
              <a:rPr lang="ru-RU" dirty="0"/>
              <a:t>Количества геномов двух типов</a:t>
            </a:r>
            <a:endParaRPr lang="en-FR" dirty="0"/>
          </a:p>
        </p:txBody>
      </p:sp>
      <p:sp>
        <p:nvSpPr>
          <p:cNvPr id="13" name="TextBox 12">
            <a:extLst>
              <a:ext uri="{FF2B5EF4-FFF2-40B4-BE49-F238E27FC236}">
                <a16:creationId xmlns:a16="http://schemas.microsoft.com/office/drawing/2014/main" id="{2580BEE5-222D-6F45-BEAE-EB256FF2F4E8}"/>
              </a:ext>
            </a:extLst>
          </p:cNvPr>
          <p:cNvSpPr txBox="1"/>
          <p:nvPr/>
        </p:nvSpPr>
        <p:spPr>
          <a:xfrm>
            <a:off x="234993" y="3148031"/>
            <a:ext cx="901209" cy="369332"/>
          </a:xfrm>
          <a:prstGeom prst="rect">
            <a:avLst/>
          </a:prstGeom>
          <a:noFill/>
        </p:spPr>
        <p:txBody>
          <a:bodyPr wrap="none" rtlCol="0">
            <a:spAutoFit/>
          </a:bodyPr>
          <a:lstStyle/>
          <a:p>
            <a:r>
              <a:rPr lang="ru-RU" dirty="0"/>
              <a:t>Дикий</a:t>
            </a:r>
            <a:endParaRPr lang="en-FR" dirty="0"/>
          </a:p>
        </p:txBody>
      </p:sp>
      <p:sp>
        <p:nvSpPr>
          <p:cNvPr id="14" name="TextBox 13">
            <a:extLst>
              <a:ext uri="{FF2B5EF4-FFF2-40B4-BE49-F238E27FC236}">
                <a16:creationId xmlns:a16="http://schemas.microsoft.com/office/drawing/2014/main" id="{4C2406DE-DBC7-9147-B42F-DCFF69CBD7A3}"/>
              </a:ext>
            </a:extLst>
          </p:cNvPr>
          <p:cNvSpPr txBox="1"/>
          <p:nvPr/>
        </p:nvSpPr>
        <p:spPr>
          <a:xfrm>
            <a:off x="177286" y="2266049"/>
            <a:ext cx="1016625" cy="369332"/>
          </a:xfrm>
          <a:prstGeom prst="rect">
            <a:avLst/>
          </a:prstGeom>
          <a:noFill/>
        </p:spPr>
        <p:txBody>
          <a:bodyPr wrap="none" rtlCol="0">
            <a:spAutoFit/>
          </a:bodyPr>
          <a:lstStyle/>
          <a:p>
            <a:r>
              <a:rPr lang="ru-RU" dirty="0"/>
              <a:t>Мутант</a:t>
            </a:r>
            <a:endParaRPr lang="en-FR" dirty="0"/>
          </a:p>
        </p:txBody>
      </p:sp>
    </p:spTree>
    <p:extLst>
      <p:ext uri="{BB962C8B-B14F-4D97-AF65-F5344CB8AC3E}">
        <p14:creationId xmlns:p14="http://schemas.microsoft.com/office/powerpoint/2010/main" val="275580776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4251ED-1F43-AE44-B863-209E505CBA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417" y="2081039"/>
            <a:ext cx="5245100" cy="1841500"/>
          </a:xfrm>
        </p:spPr>
      </p:pic>
      <p:sp>
        <p:nvSpPr>
          <p:cNvPr id="6" name="TextBox 5">
            <a:extLst>
              <a:ext uri="{FF2B5EF4-FFF2-40B4-BE49-F238E27FC236}">
                <a16:creationId xmlns:a16="http://schemas.microsoft.com/office/drawing/2014/main" id="{FC5A2E57-3268-F74B-AA34-8B346755DAF9}"/>
              </a:ext>
            </a:extLst>
          </p:cNvPr>
          <p:cNvSpPr txBox="1"/>
          <p:nvPr/>
        </p:nvSpPr>
        <p:spPr>
          <a:xfrm>
            <a:off x="8176591" y="3435798"/>
            <a:ext cx="611065" cy="369332"/>
          </a:xfrm>
          <a:prstGeom prst="rect">
            <a:avLst/>
          </a:prstGeom>
          <a:noFill/>
        </p:spPr>
        <p:txBody>
          <a:bodyPr wrap="none" rtlCol="0">
            <a:spAutoFit/>
          </a:bodyPr>
          <a:lstStyle/>
          <a:p>
            <a:r>
              <a:rPr lang="en-US" dirty="0">
                <a:latin typeface="Symbol" pitchFamily="2" charset="2"/>
              </a:rPr>
              <a:t>w</a:t>
            </a:r>
            <a:r>
              <a:rPr lang="en-US" dirty="0"/>
              <a:t>=1</a:t>
            </a:r>
            <a:endParaRPr lang="en-FR" dirty="0"/>
          </a:p>
        </p:txBody>
      </p:sp>
      <p:sp>
        <p:nvSpPr>
          <p:cNvPr id="10" name="TextBox 9">
            <a:extLst>
              <a:ext uri="{FF2B5EF4-FFF2-40B4-BE49-F238E27FC236}">
                <a16:creationId xmlns:a16="http://schemas.microsoft.com/office/drawing/2014/main" id="{DB54FD6F-FB31-A84B-A69A-74D8752D5D13}"/>
              </a:ext>
            </a:extLst>
          </p:cNvPr>
          <p:cNvSpPr txBox="1"/>
          <p:nvPr/>
        </p:nvSpPr>
        <p:spPr>
          <a:xfrm>
            <a:off x="6453809" y="2385224"/>
            <a:ext cx="2236510" cy="369332"/>
          </a:xfrm>
          <a:prstGeom prst="rect">
            <a:avLst/>
          </a:prstGeom>
          <a:noFill/>
        </p:spPr>
        <p:txBody>
          <a:bodyPr wrap="none" rtlCol="0">
            <a:spAutoFit/>
          </a:bodyPr>
          <a:lstStyle/>
          <a:p>
            <a:r>
              <a:rPr lang="ru-RU" dirty="0"/>
              <a:t>Фитнесс меньше</a:t>
            </a:r>
            <a:endParaRPr lang="en-FR" dirty="0"/>
          </a:p>
        </p:txBody>
      </p:sp>
      <p:sp>
        <p:nvSpPr>
          <p:cNvPr id="11" name="TextBox 10">
            <a:extLst>
              <a:ext uri="{FF2B5EF4-FFF2-40B4-BE49-F238E27FC236}">
                <a16:creationId xmlns:a16="http://schemas.microsoft.com/office/drawing/2014/main" id="{4AE950FB-6EF7-BD4A-9B4C-21D3E6472FE5}"/>
              </a:ext>
            </a:extLst>
          </p:cNvPr>
          <p:cNvSpPr txBox="1"/>
          <p:nvPr/>
        </p:nvSpPr>
        <p:spPr>
          <a:xfrm>
            <a:off x="6551146" y="3148031"/>
            <a:ext cx="2177199" cy="369332"/>
          </a:xfrm>
          <a:prstGeom prst="rect">
            <a:avLst/>
          </a:prstGeom>
          <a:noFill/>
        </p:spPr>
        <p:txBody>
          <a:bodyPr wrap="none" rtlCol="0">
            <a:spAutoFit/>
          </a:bodyPr>
          <a:lstStyle/>
          <a:p>
            <a:r>
              <a:rPr lang="ru-RU" dirty="0"/>
              <a:t>Фитнесс больше</a:t>
            </a:r>
            <a:endParaRPr lang="en-FR" dirty="0"/>
          </a:p>
        </p:txBody>
      </p:sp>
      <p:sp>
        <p:nvSpPr>
          <p:cNvPr id="12" name="TextBox 11">
            <a:extLst>
              <a:ext uri="{FF2B5EF4-FFF2-40B4-BE49-F238E27FC236}">
                <a16:creationId xmlns:a16="http://schemas.microsoft.com/office/drawing/2014/main" id="{7B6E282C-874E-0D43-88E9-BFD610D0F4EC}"/>
              </a:ext>
            </a:extLst>
          </p:cNvPr>
          <p:cNvSpPr txBox="1"/>
          <p:nvPr/>
        </p:nvSpPr>
        <p:spPr>
          <a:xfrm>
            <a:off x="685600" y="1538427"/>
            <a:ext cx="3785011" cy="369332"/>
          </a:xfrm>
          <a:prstGeom prst="rect">
            <a:avLst/>
          </a:prstGeom>
          <a:noFill/>
        </p:spPr>
        <p:txBody>
          <a:bodyPr wrap="none" rtlCol="0">
            <a:spAutoFit/>
          </a:bodyPr>
          <a:lstStyle/>
          <a:p>
            <a:r>
              <a:rPr lang="ru-RU" dirty="0"/>
              <a:t>Количества геномов двух типов</a:t>
            </a:r>
            <a:endParaRPr lang="en-FR" dirty="0"/>
          </a:p>
        </p:txBody>
      </p:sp>
      <p:sp>
        <p:nvSpPr>
          <p:cNvPr id="13" name="TextBox 12">
            <a:extLst>
              <a:ext uri="{FF2B5EF4-FFF2-40B4-BE49-F238E27FC236}">
                <a16:creationId xmlns:a16="http://schemas.microsoft.com/office/drawing/2014/main" id="{2580BEE5-222D-6F45-BEAE-EB256FF2F4E8}"/>
              </a:ext>
            </a:extLst>
          </p:cNvPr>
          <p:cNvSpPr txBox="1"/>
          <p:nvPr/>
        </p:nvSpPr>
        <p:spPr>
          <a:xfrm>
            <a:off x="234993" y="3148031"/>
            <a:ext cx="901209" cy="369332"/>
          </a:xfrm>
          <a:prstGeom prst="rect">
            <a:avLst/>
          </a:prstGeom>
          <a:noFill/>
        </p:spPr>
        <p:txBody>
          <a:bodyPr wrap="none" rtlCol="0">
            <a:spAutoFit/>
          </a:bodyPr>
          <a:lstStyle/>
          <a:p>
            <a:r>
              <a:rPr lang="ru-RU" dirty="0"/>
              <a:t>Дикий</a:t>
            </a:r>
            <a:endParaRPr lang="en-FR" dirty="0"/>
          </a:p>
        </p:txBody>
      </p:sp>
      <p:sp>
        <p:nvSpPr>
          <p:cNvPr id="14" name="TextBox 13">
            <a:extLst>
              <a:ext uri="{FF2B5EF4-FFF2-40B4-BE49-F238E27FC236}">
                <a16:creationId xmlns:a16="http://schemas.microsoft.com/office/drawing/2014/main" id="{4C2406DE-DBC7-9147-B42F-DCFF69CBD7A3}"/>
              </a:ext>
            </a:extLst>
          </p:cNvPr>
          <p:cNvSpPr txBox="1"/>
          <p:nvPr/>
        </p:nvSpPr>
        <p:spPr>
          <a:xfrm>
            <a:off x="177286" y="2266049"/>
            <a:ext cx="1016625" cy="369332"/>
          </a:xfrm>
          <a:prstGeom prst="rect">
            <a:avLst/>
          </a:prstGeom>
          <a:noFill/>
        </p:spPr>
        <p:txBody>
          <a:bodyPr wrap="none" rtlCol="0">
            <a:spAutoFit/>
          </a:bodyPr>
          <a:lstStyle/>
          <a:p>
            <a:r>
              <a:rPr lang="ru-RU" dirty="0"/>
              <a:t>Мутант</a:t>
            </a:r>
            <a:endParaRPr lang="en-FR" dirty="0"/>
          </a:p>
        </p:txBody>
      </p:sp>
      <p:sp>
        <p:nvSpPr>
          <p:cNvPr id="17" name="TextBox 16">
            <a:extLst>
              <a:ext uri="{FF2B5EF4-FFF2-40B4-BE49-F238E27FC236}">
                <a16:creationId xmlns:a16="http://schemas.microsoft.com/office/drawing/2014/main" id="{C1CBC535-7378-3142-9142-B012C5E88F12}"/>
              </a:ext>
            </a:extLst>
          </p:cNvPr>
          <p:cNvSpPr txBox="1"/>
          <p:nvPr/>
        </p:nvSpPr>
        <p:spPr>
          <a:xfrm>
            <a:off x="1590260" y="4315044"/>
            <a:ext cx="2014331" cy="400110"/>
          </a:xfrm>
          <a:prstGeom prst="rect">
            <a:avLst/>
          </a:prstGeom>
          <a:noFill/>
        </p:spPr>
        <p:txBody>
          <a:bodyPr wrap="square" rtlCol="0">
            <a:spAutoFit/>
          </a:bodyPr>
          <a:lstStyle/>
          <a:p>
            <a:r>
              <a:rPr lang="en-US" sz="2000" i="1" dirty="0" err="1">
                <a:latin typeface="Cambria" panose="02040503050406030204" pitchFamily="18" charset="0"/>
              </a:rPr>
              <a:t>f</a:t>
            </a:r>
            <a:r>
              <a:rPr lang="en-US" sz="2000" baseline="-25000" dirty="0" err="1">
                <a:latin typeface="Cambria" panose="02040503050406030204" pitchFamily="18" charset="0"/>
              </a:rPr>
              <a:t>d</a:t>
            </a:r>
            <a:r>
              <a:rPr lang="en-US" sz="2000" baseline="-25000" dirty="0">
                <a:latin typeface="Cambria" panose="02040503050406030204" pitchFamily="18" charset="0"/>
              </a:rPr>
              <a:t> </a:t>
            </a:r>
            <a:r>
              <a:rPr lang="en-US" sz="2000" dirty="0">
                <a:latin typeface="Cambria" panose="02040503050406030204" pitchFamily="18" charset="0"/>
              </a:rPr>
              <a:t>= </a:t>
            </a:r>
            <a:r>
              <a:rPr lang="en-US" sz="2000" i="1" dirty="0">
                <a:latin typeface="Cambria" panose="02040503050406030204" pitchFamily="18" charset="0"/>
              </a:rPr>
              <a:t>n</a:t>
            </a:r>
            <a:r>
              <a:rPr lang="en-US" sz="2000" baseline="-25000" dirty="0">
                <a:latin typeface="Cambria" panose="02040503050406030204" pitchFamily="18" charset="0"/>
              </a:rPr>
              <a:t>1</a:t>
            </a:r>
            <a:r>
              <a:rPr lang="en-US" sz="2000" dirty="0">
                <a:latin typeface="Cambria" panose="02040503050406030204" pitchFamily="18" charset="0"/>
              </a:rPr>
              <a:t>/(</a:t>
            </a:r>
            <a:r>
              <a:rPr lang="en-US" sz="2000" i="1" dirty="0">
                <a:latin typeface="Cambria" panose="02040503050406030204" pitchFamily="18" charset="0"/>
              </a:rPr>
              <a:t>n</a:t>
            </a:r>
            <a:r>
              <a:rPr lang="en-US" sz="2000" baseline="-25000" dirty="0">
                <a:latin typeface="Cambria" panose="02040503050406030204" pitchFamily="18" charset="0"/>
              </a:rPr>
              <a:t>1</a:t>
            </a:r>
            <a:r>
              <a:rPr lang="en-US" sz="2000" dirty="0">
                <a:latin typeface="Cambria" panose="02040503050406030204" pitchFamily="18" charset="0"/>
              </a:rPr>
              <a:t>+</a:t>
            </a:r>
            <a:r>
              <a:rPr lang="en-US" sz="2000" i="1" dirty="0">
                <a:latin typeface="Cambria" panose="02040503050406030204" pitchFamily="18" charset="0"/>
              </a:rPr>
              <a:t>n</a:t>
            </a:r>
            <a:r>
              <a:rPr lang="en-US" sz="2000" baseline="-25000" dirty="0">
                <a:latin typeface="Cambria" panose="02040503050406030204" pitchFamily="18" charset="0"/>
              </a:rPr>
              <a:t>2</a:t>
            </a:r>
            <a:r>
              <a:rPr lang="en-US" sz="2000" dirty="0">
                <a:latin typeface="Cambria" panose="02040503050406030204" pitchFamily="18" charset="0"/>
              </a:rPr>
              <a:t>)</a:t>
            </a:r>
            <a:endParaRPr lang="en-FR" sz="2000" dirty="0">
              <a:latin typeface="Cambria" panose="02040503050406030204" pitchFamily="18" charset="0"/>
            </a:endParaRPr>
          </a:p>
        </p:txBody>
      </p:sp>
      <p:cxnSp>
        <p:nvCxnSpPr>
          <p:cNvPr id="19" name="Straight Arrow Connector 18">
            <a:extLst>
              <a:ext uri="{FF2B5EF4-FFF2-40B4-BE49-F238E27FC236}">
                <a16:creationId xmlns:a16="http://schemas.microsoft.com/office/drawing/2014/main" id="{17BF9E40-BCDB-7B4A-BF91-65F9320FAE40}"/>
              </a:ext>
            </a:extLst>
          </p:cNvPr>
          <p:cNvCxnSpPr/>
          <p:nvPr/>
        </p:nvCxnSpPr>
        <p:spPr>
          <a:xfrm flipV="1">
            <a:off x="2451652" y="3805130"/>
            <a:ext cx="0" cy="460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BCF27D76-5536-6944-B9B2-6C9C2D5FB34B}"/>
              </a:ext>
            </a:extLst>
          </p:cNvPr>
          <p:cNvSpPr>
            <a:spLocks noGrp="1"/>
          </p:cNvSpPr>
          <p:nvPr>
            <p:ph type="title"/>
          </p:nvPr>
        </p:nvSpPr>
        <p:spPr>
          <a:xfrm>
            <a:off x="132522" y="166255"/>
            <a:ext cx="7204301" cy="1708582"/>
          </a:xfrm>
        </p:spPr>
        <p:txBody>
          <a:bodyPr/>
          <a:lstStyle/>
          <a:p>
            <a:r>
              <a:rPr lang="ru-RU" dirty="0"/>
              <a:t>Детерминистический предел из первых принципов</a:t>
            </a:r>
            <a:br>
              <a:rPr lang="ru-RU" dirty="0"/>
            </a:br>
            <a:r>
              <a:rPr lang="ru-RU" dirty="0"/>
              <a:t> </a:t>
            </a:r>
            <a:endParaRPr lang="en-FR" dirty="0"/>
          </a:p>
        </p:txBody>
      </p:sp>
      <p:sp>
        <p:nvSpPr>
          <p:cNvPr id="7" name="TextBox 6">
            <a:extLst>
              <a:ext uri="{FF2B5EF4-FFF2-40B4-BE49-F238E27FC236}">
                <a16:creationId xmlns:a16="http://schemas.microsoft.com/office/drawing/2014/main" id="{FBFF50B7-D54D-A641-AD4D-E710A32A004C}"/>
              </a:ext>
            </a:extLst>
          </p:cNvPr>
          <p:cNvSpPr txBox="1"/>
          <p:nvPr/>
        </p:nvSpPr>
        <p:spPr>
          <a:xfrm>
            <a:off x="77237" y="4372195"/>
            <a:ext cx="1313180" cy="369332"/>
          </a:xfrm>
          <a:prstGeom prst="rect">
            <a:avLst/>
          </a:prstGeom>
          <a:noFill/>
        </p:spPr>
        <p:txBody>
          <a:bodyPr wrap="none" rtlCol="0">
            <a:spAutoFit/>
          </a:bodyPr>
          <a:lstStyle/>
          <a:p>
            <a:r>
              <a:rPr lang="ru-RU" dirty="0"/>
              <a:t>на доске:</a:t>
            </a:r>
            <a:endParaRPr lang="en-FR" dirty="0"/>
          </a:p>
        </p:txBody>
      </p:sp>
    </p:spTree>
    <p:extLst>
      <p:ext uri="{BB962C8B-B14F-4D97-AF65-F5344CB8AC3E}">
        <p14:creationId xmlns:p14="http://schemas.microsoft.com/office/powerpoint/2010/main" val="262553423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4251ED-1F43-AE44-B863-209E505CBA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417" y="2081039"/>
            <a:ext cx="5245100" cy="1841500"/>
          </a:xfrm>
        </p:spPr>
      </p:pic>
      <p:sp>
        <p:nvSpPr>
          <p:cNvPr id="6" name="TextBox 5">
            <a:extLst>
              <a:ext uri="{FF2B5EF4-FFF2-40B4-BE49-F238E27FC236}">
                <a16:creationId xmlns:a16="http://schemas.microsoft.com/office/drawing/2014/main" id="{FC5A2E57-3268-F74B-AA34-8B346755DAF9}"/>
              </a:ext>
            </a:extLst>
          </p:cNvPr>
          <p:cNvSpPr txBox="1"/>
          <p:nvPr/>
        </p:nvSpPr>
        <p:spPr>
          <a:xfrm>
            <a:off x="8176591" y="3435798"/>
            <a:ext cx="611065" cy="369332"/>
          </a:xfrm>
          <a:prstGeom prst="rect">
            <a:avLst/>
          </a:prstGeom>
          <a:noFill/>
        </p:spPr>
        <p:txBody>
          <a:bodyPr wrap="none" rtlCol="0">
            <a:spAutoFit/>
          </a:bodyPr>
          <a:lstStyle/>
          <a:p>
            <a:r>
              <a:rPr lang="en-US" dirty="0">
                <a:latin typeface="Symbol" pitchFamily="2" charset="2"/>
              </a:rPr>
              <a:t>w</a:t>
            </a:r>
            <a:r>
              <a:rPr lang="en-US" dirty="0"/>
              <a:t>=1</a:t>
            </a:r>
            <a:endParaRPr lang="en-FR" dirty="0"/>
          </a:p>
        </p:txBody>
      </p:sp>
      <p:sp>
        <p:nvSpPr>
          <p:cNvPr id="10" name="TextBox 9">
            <a:extLst>
              <a:ext uri="{FF2B5EF4-FFF2-40B4-BE49-F238E27FC236}">
                <a16:creationId xmlns:a16="http://schemas.microsoft.com/office/drawing/2014/main" id="{DB54FD6F-FB31-A84B-A69A-74D8752D5D13}"/>
              </a:ext>
            </a:extLst>
          </p:cNvPr>
          <p:cNvSpPr txBox="1"/>
          <p:nvPr/>
        </p:nvSpPr>
        <p:spPr>
          <a:xfrm>
            <a:off x="6453809" y="2385224"/>
            <a:ext cx="2236510" cy="369332"/>
          </a:xfrm>
          <a:prstGeom prst="rect">
            <a:avLst/>
          </a:prstGeom>
          <a:noFill/>
        </p:spPr>
        <p:txBody>
          <a:bodyPr wrap="none" rtlCol="0">
            <a:spAutoFit/>
          </a:bodyPr>
          <a:lstStyle/>
          <a:p>
            <a:r>
              <a:rPr lang="ru-RU" dirty="0"/>
              <a:t>Фитнесс меньше</a:t>
            </a:r>
            <a:endParaRPr lang="en-FR" dirty="0"/>
          </a:p>
        </p:txBody>
      </p:sp>
      <p:sp>
        <p:nvSpPr>
          <p:cNvPr id="11" name="TextBox 10">
            <a:extLst>
              <a:ext uri="{FF2B5EF4-FFF2-40B4-BE49-F238E27FC236}">
                <a16:creationId xmlns:a16="http://schemas.microsoft.com/office/drawing/2014/main" id="{4AE950FB-6EF7-BD4A-9B4C-21D3E6472FE5}"/>
              </a:ext>
            </a:extLst>
          </p:cNvPr>
          <p:cNvSpPr txBox="1"/>
          <p:nvPr/>
        </p:nvSpPr>
        <p:spPr>
          <a:xfrm>
            <a:off x="6551146" y="3148031"/>
            <a:ext cx="2177199" cy="369332"/>
          </a:xfrm>
          <a:prstGeom prst="rect">
            <a:avLst/>
          </a:prstGeom>
          <a:noFill/>
        </p:spPr>
        <p:txBody>
          <a:bodyPr wrap="none" rtlCol="0">
            <a:spAutoFit/>
          </a:bodyPr>
          <a:lstStyle/>
          <a:p>
            <a:r>
              <a:rPr lang="ru-RU" dirty="0"/>
              <a:t>Фитнесс больше</a:t>
            </a:r>
            <a:endParaRPr lang="en-FR" dirty="0"/>
          </a:p>
        </p:txBody>
      </p:sp>
      <p:sp>
        <p:nvSpPr>
          <p:cNvPr id="12" name="TextBox 11">
            <a:extLst>
              <a:ext uri="{FF2B5EF4-FFF2-40B4-BE49-F238E27FC236}">
                <a16:creationId xmlns:a16="http://schemas.microsoft.com/office/drawing/2014/main" id="{7B6E282C-874E-0D43-88E9-BFD610D0F4EC}"/>
              </a:ext>
            </a:extLst>
          </p:cNvPr>
          <p:cNvSpPr txBox="1"/>
          <p:nvPr/>
        </p:nvSpPr>
        <p:spPr>
          <a:xfrm>
            <a:off x="685600" y="1538427"/>
            <a:ext cx="3785011" cy="369332"/>
          </a:xfrm>
          <a:prstGeom prst="rect">
            <a:avLst/>
          </a:prstGeom>
          <a:noFill/>
        </p:spPr>
        <p:txBody>
          <a:bodyPr wrap="none" rtlCol="0">
            <a:spAutoFit/>
          </a:bodyPr>
          <a:lstStyle/>
          <a:p>
            <a:r>
              <a:rPr lang="ru-RU" dirty="0"/>
              <a:t>Количества геномов двух типов</a:t>
            </a:r>
            <a:endParaRPr lang="en-FR" dirty="0"/>
          </a:p>
        </p:txBody>
      </p:sp>
      <p:sp>
        <p:nvSpPr>
          <p:cNvPr id="13" name="TextBox 12">
            <a:extLst>
              <a:ext uri="{FF2B5EF4-FFF2-40B4-BE49-F238E27FC236}">
                <a16:creationId xmlns:a16="http://schemas.microsoft.com/office/drawing/2014/main" id="{2580BEE5-222D-6F45-BEAE-EB256FF2F4E8}"/>
              </a:ext>
            </a:extLst>
          </p:cNvPr>
          <p:cNvSpPr txBox="1"/>
          <p:nvPr/>
        </p:nvSpPr>
        <p:spPr>
          <a:xfrm>
            <a:off x="234993" y="3148031"/>
            <a:ext cx="901209" cy="369332"/>
          </a:xfrm>
          <a:prstGeom prst="rect">
            <a:avLst/>
          </a:prstGeom>
          <a:noFill/>
        </p:spPr>
        <p:txBody>
          <a:bodyPr wrap="none" rtlCol="0">
            <a:spAutoFit/>
          </a:bodyPr>
          <a:lstStyle/>
          <a:p>
            <a:r>
              <a:rPr lang="ru-RU" dirty="0"/>
              <a:t>Дикий</a:t>
            </a:r>
            <a:endParaRPr lang="en-FR" dirty="0"/>
          </a:p>
        </p:txBody>
      </p:sp>
      <p:sp>
        <p:nvSpPr>
          <p:cNvPr id="14" name="TextBox 13">
            <a:extLst>
              <a:ext uri="{FF2B5EF4-FFF2-40B4-BE49-F238E27FC236}">
                <a16:creationId xmlns:a16="http://schemas.microsoft.com/office/drawing/2014/main" id="{4C2406DE-DBC7-9147-B42F-DCFF69CBD7A3}"/>
              </a:ext>
            </a:extLst>
          </p:cNvPr>
          <p:cNvSpPr txBox="1"/>
          <p:nvPr/>
        </p:nvSpPr>
        <p:spPr>
          <a:xfrm>
            <a:off x="177286" y="2266049"/>
            <a:ext cx="1016625" cy="369332"/>
          </a:xfrm>
          <a:prstGeom prst="rect">
            <a:avLst/>
          </a:prstGeom>
          <a:noFill/>
        </p:spPr>
        <p:txBody>
          <a:bodyPr wrap="none" rtlCol="0">
            <a:spAutoFit/>
          </a:bodyPr>
          <a:lstStyle/>
          <a:p>
            <a:r>
              <a:rPr lang="ru-RU" dirty="0"/>
              <a:t>Мутант</a:t>
            </a:r>
            <a:endParaRPr lang="en-FR" dirty="0"/>
          </a:p>
        </p:txBody>
      </p:sp>
      <p:sp>
        <p:nvSpPr>
          <p:cNvPr id="17" name="TextBox 16">
            <a:extLst>
              <a:ext uri="{FF2B5EF4-FFF2-40B4-BE49-F238E27FC236}">
                <a16:creationId xmlns:a16="http://schemas.microsoft.com/office/drawing/2014/main" id="{C1CBC535-7378-3142-9142-B012C5E88F12}"/>
              </a:ext>
            </a:extLst>
          </p:cNvPr>
          <p:cNvSpPr txBox="1"/>
          <p:nvPr/>
        </p:nvSpPr>
        <p:spPr>
          <a:xfrm>
            <a:off x="1590260" y="4315044"/>
            <a:ext cx="2014331" cy="400110"/>
          </a:xfrm>
          <a:prstGeom prst="rect">
            <a:avLst/>
          </a:prstGeom>
          <a:noFill/>
        </p:spPr>
        <p:txBody>
          <a:bodyPr wrap="square" rtlCol="0">
            <a:spAutoFit/>
          </a:bodyPr>
          <a:lstStyle/>
          <a:p>
            <a:r>
              <a:rPr lang="en-US" sz="2000" i="1" dirty="0" err="1">
                <a:latin typeface="Cambria" panose="02040503050406030204" pitchFamily="18" charset="0"/>
              </a:rPr>
              <a:t>f</a:t>
            </a:r>
            <a:r>
              <a:rPr lang="en-US" sz="2000" baseline="-25000" dirty="0" err="1">
                <a:latin typeface="Cambria" panose="02040503050406030204" pitchFamily="18" charset="0"/>
              </a:rPr>
              <a:t>d</a:t>
            </a:r>
            <a:r>
              <a:rPr lang="en-US" sz="2000" baseline="-25000" dirty="0">
                <a:latin typeface="Cambria" panose="02040503050406030204" pitchFamily="18" charset="0"/>
              </a:rPr>
              <a:t> </a:t>
            </a:r>
            <a:r>
              <a:rPr lang="en-US" sz="2000" dirty="0">
                <a:latin typeface="Cambria" panose="02040503050406030204" pitchFamily="18" charset="0"/>
              </a:rPr>
              <a:t>= </a:t>
            </a:r>
            <a:r>
              <a:rPr lang="en-US" sz="2000" i="1" dirty="0">
                <a:latin typeface="Cambria" panose="02040503050406030204" pitchFamily="18" charset="0"/>
              </a:rPr>
              <a:t>n</a:t>
            </a:r>
            <a:r>
              <a:rPr lang="en-US" sz="2000" baseline="-25000" dirty="0">
                <a:latin typeface="Cambria" panose="02040503050406030204" pitchFamily="18" charset="0"/>
              </a:rPr>
              <a:t>1</a:t>
            </a:r>
            <a:r>
              <a:rPr lang="en-US" sz="2000" dirty="0">
                <a:latin typeface="Cambria" panose="02040503050406030204" pitchFamily="18" charset="0"/>
              </a:rPr>
              <a:t>/(</a:t>
            </a:r>
            <a:r>
              <a:rPr lang="en-US" sz="2000" i="1" dirty="0">
                <a:latin typeface="Cambria" panose="02040503050406030204" pitchFamily="18" charset="0"/>
              </a:rPr>
              <a:t>n</a:t>
            </a:r>
            <a:r>
              <a:rPr lang="en-US" sz="2000" baseline="-25000" dirty="0">
                <a:latin typeface="Cambria" panose="02040503050406030204" pitchFamily="18" charset="0"/>
              </a:rPr>
              <a:t>1</a:t>
            </a:r>
            <a:r>
              <a:rPr lang="en-US" sz="2000" dirty="0">
                <a:latin typeface="Cambria" panose="02040503050406030204" pitchFamily="18" charset="0"/>
              </a:rPr>
              <a:t>+</a:t>
            </a:r>
            <a:r>
              <a:rPr lang="en-US" sz="2000" i="1" dirty="0">
                <a:latin typeface="Cambria" panose="02040503050406030204" pitchFamily="18" charset="0"/>
              </a:rPr>
              <a:t>n</a:t>
            </a:r>
            <a:r>
              <a:rPr lang="en-US" sz="2000" baseline="-25000" dirty="0">
                <a:latin typeface="Cambria" panose="02040503050406030204" pitchFamily="18" charset="0"/>
              </a:rPr>
              <a:t>2</a:t>
            </a:r>
            <a:r>
              <a:rPr lang="en-US" sz="2000" dirty="0">
                <a:latin typeface="Cambria" panose="02040503050406030204" pitchFamily="18" charset="0"/>
              </a:rPr>
              <a:t>)</a:t>
            </a:r>
            <a:endParaRPr lang="en-FR" sz="2000" dirty="0">
              <a:latin typeface="Cambria" panose="02040503050406030204" pitchFamily="18" charset="0"/>
            </a:endParaRPr>
          </a:p>
        </p:txBody>
      </p:sp>
      <p:cxnSp>
        <p:nvCxnSpPr>
          <p:cNvPr id="19" name="Straight Arrow Connector 18">
            <a:extLst>
              <a:ext uri="{FF2B5EF4-FFF2-40B4-BE49-F238E27FC236}">
                <a16:creationId xmlns:a16="http://schemas.microsoft.com/office/drawing/2014/main" id="{17BF9E40-BCDB-7B4A-BF91-65F9320FAE40}"/>
              </a:ext>
            </a:extLst>
          </p:cNvPr>
          <p:cNvCxnSpPr/>
          <p:nvPr/>
        </p:nvCxnSpPr>
        <p:spPr>
          <a:xfrm flipV="1">
            <a:off x="2451652" y="3805130"/>
            <a:ext cx="0" cy="460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BCF27D76-5536-6944-B9B2-6C9C2D5FB34B}"/>
              </a:ext>
            </a:extLst>
          </p:cNvPr>
          <p:cNvSpPr>
            <a:spLocks noGrp="1"/>
          </p:cNvSpPr>
          <p:nvPr>
            <p:ph type="title"/>
          </p:nvPr>
        </p:nvSpPr>
        <p:spPr>
          <a:xfrm>
            <a:off x="132522" y="166255"/>
            <a:ext cx="7204301" cy="1708582"/>
          </a:xfrm>
        </p:spPr>
        <p:txBody>
          <a:bodyPr/>
          <a:lstStyle/>
          <a:p>
            <a:r>
              <a:rPr lang="ru-RU" dirty="0"/>
              <a:t>Детерминистический предел из первых принципов</a:t>
            </a:r>
            <a:br>
              <a:rPr lang="ru-RU" dirty="0"/>
            </a:br>
            <a:r>
              <a:rPr lang="ru-RU" dirty="0"/>
              <a:t> </a:t>
            </a:r>
            <a:endParaRPr lang="en-FR" dirty="0"/>
          </a:p>
        </p:txBody>
      </p:sp>
      <p:sp>
        <p:nvSpPr>
          <p:cNvPr id="7" name="TextBox 6">
            <a:extLst>
              <a:ext uri="{FF2B5EF4-FFF2-40B4-BE49-F238E27FC236}">
                <a16:creationId xmlns:a16="http://schemas.microsoft.com/office/drawing/2014/main" id="{FBFF50B7-D54D-A641-AD4D-E710A32A004C}"/>
              </a:ext>
            </a:extLst>
          </p:cNvPr>
          <p:cNvSpPr txBox="1"/>
          <p:nvPr/>
        </p:nvSpPr>
        <p:spPr>
          <a:xfrm>
            <a:off x="77237" y="4372195"/>
            <a:ext cx="1313180" cy="369332"/>
          </a:xfrm>
          <a:prstGeom prst="rect">
            <a:avLst/>
          </a:prstGeom>
          <a:noFill/>
        </p:spPr>
        <p:txBody>
          <a:bodyPr wrap="none" rtlCol="0">
            <a:spAutoFit/>
          </a:bodyPr>
          <a:lstStyle/>
          <a:p>
            <a:r>
              <a:rPr lang="ru-RU" dirty="0"/>
              <a:t>на доске:</a:t>
            </a:r>
            <a:endParaRPr lang="en-FR" dirty="0"/>
          </a:p>
        </p:txBody>
      </p:sp>
      <p:cxnSp>
        <p:nvCxnSpPr>
          <p:cNvPr id="16" name="Curved Connector 15">
            <a:extLst>
              <a:ext uri="{FF2B5EF4-FFF2-40B4-BE49-F238E27FC236}">
                <a16:creationId xmlns:a16="http://schemas.microsoft.com/office/drawing/2014/main" id="{81A83556-C3A6-5F40-BC57-DCD6D0852417}"/>
              </a:ext>
            </a:extLst>
          </p:cNvPr>
          <p:cNvCxnSpPr/>
          <p:nvPr/>
        </p:nvCxnSpPr>
        <p:spPr>
          <a:xfrm rot="5400000">
            <a:off x="3161522" y="4248200"/>
            <a:ext cx="1853548" cy="96740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5E7912D-60DF-014B-A8DF-0501998BF5CA}"/>
              </a:ext>
            </a:extLst>
          </p:cNvPr>
          <p:cNvSpPr/>
          <p:nvPr/>
        </p:nvSpPr>
        <p:spPr>
          <a:xfrm>
            <a:off x="1388110" y="5658679"/>
            <a:ext cx="5641665" cy="915880"/>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R" dirty="0"/>
          </a:p>
        </p:txBody>
      </p:sp>
      <p:pic>
        <p:nvPicPr>
          <p:cNvPr id="20" name="Picture 19">
            <a:extLst>
              <a:ext uri="{FF2B5EF4-FFF2-40B4-BE49-F238E27FC236}">
                <a16:creationId xmlns:a16="http://schemas.microsoft.com/office/drawing/2014/main" id="{B3D822FB-4D31-FB47-BB3F-B7E6344AD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811" y="5702097"/>
            <a:ext cx="3403600" cy="723900"/>
          </a:xfrm>
          <a:prstGeom prst="rect">
            <a:avLst/>
          </a:prstGeom>
        </p:spPr>
      </p:pic>
    </p:spTree>
    <p:extLst>
      <p:ext uri="{BB962C8B-B14F-4D97-AF65-F5344CB8AC3E}">
        <p14:creationId xmlns:p14="http://schemas.microsoft.com/office/powerpoint/2010/main" val="420510188"/>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199" y="290943"/>
            <a:ext cx="6508377" cy="1143000"/>
          </a:xfrm>
        </p:spPr>
        <p:txBody>
          <a:bodyPr/>
          <a:lstStyle/>
          <a:p>
            <a:r>
              <a:rPr lang="en-US" dirty="0"/>
              <a:t> </a:t>
            </a:r>
            <a:r>
              <a:rPr lang="ru-RU" dirty="0"/>
              <a:t>М</a:t>
            </a:r>
            <a:r>
              <a:rPr lang="ru-RU" sz="3200" dirty="0"/>
              <a:t>етод 2:</a:t>
            </a:r>
            <a:r>
              <a:rPr lang="en-US" sz="3200" dirty="0"/>
              <a:t> </a:t>
            </a:r>
            <a:r>
              <a:rPr lang="ru-RU" sz="3200" dirty="0"/>
              <a:t> Из диффузионного уравнения</a:t>
            </a:r>
            <a:endParaRPr lang="en-FR" dirty="0"/>
          </a:p>
        </p:txBody>
      </p:sp>
      <p:pic>
        <p:nvPicPr>
          <p:cNvPr id="5" name="Content Placeholder 4">
            <a:extLst>
              <a:ext uri="{FF2B5EF4-FFF2-40B4-BE49-F238E27FC236}">
                <a16:creationId xmlns:a16="http://schemas.microsoft.com/office/drawing/2014/main" id="{2DBABEED-DC43-E94F-BC11-485FECFD9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9671" y="2484179"/>
            <a:ext cx="4437674" cy="4437674"/>
          </a:xfrm>
        </p:spPr>
      </p:pic>
      <p:sp>
        <p:nvSpPr>
          <p:cNvPr id="9" name="TextBox 8">
            <a:extLst>
              <a:ext uri="{FF2B5EF4-FFF2-40B4-BE49-F238E27FC236}">
                <a16:creationId xmlns:a16="http://schemas.microsoft.com/office/drawing/2014/main" id="{D617C694-F957-7943-AD2F-165810F7A90E}"/>
              </a:ext>
            </a:extLst>
          </p:cNvPr>
          <p:cNvSpPr txBox="1"/>
          <p:nvPr/>
        </p:nvSpPr>
        <p:spPr>
          <a:xfrm>
            <a:off x="376405" y="1433943"/>
            <a:ext cx="6308035" cy="830997"/>
          </a:xfrm>
          <a:prstGeom prst="rect">
            <a:avLst/>
          </a:prstGeom>
          <a:noFill/>
        </p:spPr>
        <p:txBody>
          <a:bodyPr wrap="square" rtlCol="0">
            <a:spAutoFit/>
          </a:bodyPr>
          <a:lstStyle/>
          <a:p>
            <a:r>
              <a:rPr lang="ru-RU" sz="1600" b="1" dirty="0"/>
              <a:t>Случайный процесс: доля мутантной аллели в популяции</a:t>
            </a:r>
          </a:p>
          <a:p>
            <a:endParaRPr lang="ru-RU" sz="1600" b="1" dirty="0"/>
          </a:p>
          <a:p>
            <a:r>
              <a:rPr lang="ru-RU" sz="1600" b="1" dirty="0"/>
              <a:t> </a:t>
            </a:r>
            <a:r>
              <a:rPr lang="en-US" sz="1600" b="1" i="1" dirty="0">
                <a:latin typeface="Cambria" panose="02040503050406030204" pitchFamily="18" charset="0"/>
              </a:rPr>
              <a:t>f </a:t>
            </a:r>
            <a:r>
              <a:rPr lang="ru-RU" sz="1600" b="1" i="1" dirty="0">
                <a:latin typeface="Cambria" panose="02040503050406030204" pitchFamily="18" charset="0"/>
              </a:rPr>
              <a:t>(</a:t>
            </a:r>
            <a:r>
              <a:rPr lang="en-US" sz="1600" b="1" i="1" dirty="0">
                <a:latin typeface="Cambria" panose="02040503050406030204" pitchFamily="18" charset="0"/>
              </a:rPr>
              <a:t>t</a:t>
            </a:r>
            <a:r>
              <a:rPr lang="ru-RU" sz="1600" b="1" i="1" dirty="0">
                <a:latin typeface="Cambria" panose="02040503050406030204" pitchFamily="18" charset="0"/>
              </a:rPr>
              <a:t>)</a:t>
            </a:r>
            <a:r>
              <a:rPr lang="en-US" sz="1600" b="1" i="1" dirty="0">
                <a:latin typeface="Cambria" panose="02040503050406030204" pitchFamily="18" charset="0"/>
              </a:rPr>
              <a:t> = n</a:t>
            </a:r>
            <a:r>
              <a:rPr lang="ru-RU" sz="1600" b="1" i="1" dirty="0">
                <a:latin typeface="Cambria" panose="02040503050406030204" pitchFamily="18" charset="0"/>
              </a:rPr>
              <a:t>(</a:t>
            </a:r>
            <a:r>
              <a:rPr lang="en-US" sz="1600" b="1" i="1" dirty="0">
                <a:latin typeface="Cambria" panose="02040503050406030204" pitchFamily="18" charset="0"/>
              </a:rPr>
              <a:t>t</a:t>
            </a:r>
            <a:r>
              <a:rPr lang="ru-RU" sz="1600" b="1" i="1" dirty="0">
                <a:latin typeface="Cambria" panose="02040503050406030204" pitchFamily="18" charset="0"/>
              </a:rPr>
              <a:t>)</a:t>
            </a:r>
            <a:r>
              <a:rPr lang="en-US" sz="1600" b="1" i="1" dirty="0">
                <a:latin typeface="Cambria" panose="02040503050406030204" pitchFamily="18" charset="0"/>
              </a:rPr>
              <a:t>/N</a:t>
            </a:r>
            <a:r>
              <a:rPr lang="en-FR" sz="1600" b="1" i="1" dirty="0">
                <a:latin typeface="Cambria" panose="02040503050406030204" pitchFamily="18" charset="0"/>
              </a:rPr>
              <a:t> </a:t>
            </a:r>
            <a:endParaRPr lang="en-FR" sz="1600" b="1" dirty="0"/>
          </a:p>
        </p:txBody>
      </p:sp>
    </p:spTree>
    <p:extLst>
      <p:ext uri="{BB962C8B-B14F-4D97-AF65-F5344CB8AC3E}">
        <p14:creationId xmlns:p14="http://schemas.microsoft.com/office/powerpoint/2010/main" val="130268831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60E8-3FE6-8C49-8407-2ECDAE89BD4F}"/>
              </a:ext>
            </a:extLst>
          </p:cNvPr>
          <p:cNvSpPr>
            <a:spLocks noGrp="1"/>
          </p:cNvSpPr>
          <p:nvPr>
            <p:ph type="title"/>
          </p:nvPr>
        </p:nvSpPr>
        <p:spPr>
          <a:xfrm>
            <a:off x="457199" y="290943"/>
            <a:ext cx="6508377" cy="1143000"/>
          </a:xfrm>
        </p:spPr>
        <p:txBody>
          <a:bodyPr/>
          <a:lstStyle/>
          <a:p>
            <a:r>
              <a:rPr lang="ru-RU" dirty="0"/>
              <a:t>Уравнение Колмогорова (</a:t>
            </a:r>
            <a:r>
              <a:rPr lang="ru-RU" dirty="0" err="1"/>
              <a:t>Фоккера</a:t>
            </a:r>
            <a:r>
              <a:rPr lang="ru-RU" dirty="0"/>
              <a:t>-Планка)</a:t>
            </a:r>
            <a:endParaRPr lang="en-FR" dirty="0"/>
          </a:p>
        </p:txBody>
      </p:sp>
      <p:pic>
        <p:nvPicPr>
          <p:cNvPr id="10" name="Content Placeholder 9">
            <a:extLst>
              <a:ext uri="{FF2B5EF4-FFF2-40B4-BE49-F238E27FC236}">
                <a16:creationId xmlns:a16="http://schemas.microsoft.com/office/drawing/2014/main" id="{7D28EA29-835A-0246-85C1-D7E33581C6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673" y="2001983"/>
            <a:ext cx="5479903" cy="4343399"/>
          </a:xfrm>
        </p:spPr>
      </p:pic>
      <p:sp>
        <p:nvSpPr>
          <p:cNvPr id="11" name="TextBox 10">
            <a:extLst>
              <a:ext uri="{FF2B5EF4-FFF2-40B4-BE49-F238E27FC236}">
                <a16:creationId xmlns:a16="http://schemas.microsoft.com/office/drawing/2014/main" id="{63E5F22C-E626-0E45-AB6C-D7EA38B41A96}"/>
              </a:ext>
            </a:extLst>
          </p:cNvPr>
          <p:cNvSpPr txBox="1"/>
          <p:nvPr/>
        </p:nvSpPr>
        <p:spPr>
          <a:xfrm>
            <a:off x="457199" y="1433943"/>
            <a:ext cx="6112571" cy="369332"/>
          </a:xfrm>
          <a:prstGeom prst="rect">
            <a:avLst/>
          </a:prstGeom>
          <a:noFill/>
        </p:spPr>
        <p:txBody>
          <a:bodyPr wrap="none" rtlCol="0">
            <a:spAutoFit/>
          </a:bodyPr>
          <a:lstStyle/>
          <a:p>
            <a:r>
              <a:rPr lang="ru-RU" dirty="0"/>
              <a:t>Вывод из первых принципов на следующей лекции</a:t>
            </a:r>
            <a:endParaRPr lang="en-FR" dirty="0"/>
          </a:p>
        </p:txBody>
      </p:sp>
      <p:sp>
        <p:nvSpPr>
          <p:cNvPr id="12" name="TextBox 11">
            <a:extLst>
              <a:ext uri="{FF2B5EF4-FFF2-40B4-BE49-F238E27FC236}">
                <a16:creationId xmlns:a16="http://schemas.microsoft.com/office/drawing/2014/main" id="{F4C67300-CE2D-EA41-A789-247419B8BA32}"/>
              </a:ext>
            </a:extLst>
          </p:cNvPr>
          <p:cNvSpPr txBox="1"/>
          <p:nvPr/>
        </p:nvSpPr>
        <p:spPr>
          <a:xfrm>
            <a:off x="331304" y="3429000"/>
            <a:ext cx="1510748" cy="923330"/>
          </a:xfrm>
          <a:prstGeom prst="rect">
            <a:avLst/>
          </a:prstGeom>
          <a:noFill/>
        </p:spPr>
        <p:txBody>
          <a:bodyPr wrap="square" rtlCol="0">
            <a:spAutoFit/>
          </a:bodyPr>
          <a:lstStyle/>
          <a:p>
            <a:r>
              <a:rPr lang="en-US" i="1" dirty="0">
                <a:latin typeface="Cambria" panose="02040503050406030204" pitchFamily="18" charset="0"/>
              </a:rPr>
              <a:t>f </a:t>
            </a:r>
            <a:r>
              <a:rPr lang="ru-RU" i="1" dirty="0">
                <a:latin typeface="Cambria" panose="02040503050406030204" pitchFamily="18" charset="0"/>
              </a:rPr>
              <a:t>(</a:t>
            </a:r>
            <a:r>
              <a:rPr lang="en-US" i="1" dirty="0">
                <a:latin typeface="Cambria" panose="02040503050406030204" pitchFamily="18" charset="0"/>
              </a:rPr>
              <a:t>t</a:t>
            </a:r>
            <a:r>
              <a:rPr lang="ru-RU" i="1" dirty="0">
                <a:latin typeface="Cambria" panose="02040503050406030204" pitchFamily="18" charset="0"/>
              </a:rPr>
              <a:t>)</a:t>
            </a:r>
            <a:r>
              <a:rPr lang="en-FR" i="1" dirty="0">
                <a:latin typeface="Cambria" panose="02040503050406030204" pitchFamily="18" charset="0"/>
              </a:rPr>
              <a:t> – </a:t>
            </a:r>
            <a:r>
              <a:rPr lang="ru-RU" dirty="0"/>
              <a:t>доля мутанта в популяции</a:t>
            </a:r>
            <a:endParaRPr lang="en-FR" dirty="0"/>
          </a:p>
        </p:txBody>
      </p:sp>
    </p:spTree>
    <p:extLst>
      <p:ext uri="{BB962C8B-B14F-4D97-AF65-F5344CB8AC3E}">
        <p14:creationId xmlns:p14="http://schemas.microsoft.com/office/powerpoint/2010/main" val="424470092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2381</TotalTime>
  <Words>1523</Words>
  <Application>Microsoft Macintosh PowerPoint</Application>
  <PresentationFormat>On-screen Show (4:3)</PresentationFormat>
  <Paragraphs>141</Paragraphs>
  <Slides>37</Slides>
  <Notes>10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Cambria</vt:lpstr>
      <vt:lpstr>Century Gothic</vt:lpstr>
      <vt:lpstr>Symbol</vt:lpstr>
      <vt:lpstr>Wingdings 2</vt:lpstr>
      <vt:lpstr>Plaza</vt:lpstr>
      <vt:lpstr>Законы эволюции: 1 локус</vt:lpstr>
      <vt:lpstr>План лекции</vt:lpstr>
      <vt:lpstr>Популяция геномов  </vt:lpstr>
      <vt:lpstr> Детерминистическая эволюция из первых принципов: 2 аллели  </vt:lpstr>
      <vt:lpstr>Детерминистический предел из первых принципов  </vt:lpstr>
      <vt:lpstr>Детерминистический предел из первых принципов  </vt:lpstr>
      <vt:lpstr>Детерминистический предел из первых принципов  </vt:lpstr>
      <vt:lpstr> Метод 2:  Из диффузионного уравнения</vt:lpstr>
      <vt:lpstr>Уравнение Колмогорова (Фоккера-Планка)</vt:lpstr>
      <vt:lpstr>Аналогия с газом</vt:lpstr>
      <vt:lpstr>Детерминистический предел, N &gt;&gt; 1/m   </vt:lpstr>
      <vt:lpstr>Детерминистический предел, N &gt;&gt; 1/m   </vt:lpstr>
      <vt:lpstr>Детерминистический предел, N &gt;&gt; 1/m   </vt:lpstr>
      <vt:lpstr>Динамика адаптации</vt:lpstr>
      <vt:lpstr>Динамика адаптации</vt:lpstr>
      <vt:lpstr>Динамика адаптации</vt:lpstr>
      <vt:lpstr>Разные начальные условия  </vt:lpstr>
      <vt:lpstr>Разные начальные условия  </vt:lpstr>
      <vt:lpstr>Главные выводы I</vt:lpstr>
      <vt:lpstr>Применение теории</vt:lpstr>
      <vt:lpstr>Сопротивление  терапии</vt:lpstr>
      <vt:lpstr>Ингибитор протеазы и мутации</vt:lpstr>
      <vt:lpstr>Более реальный вид ингибиторов</vt:lpstr>
      <vt:lpstr>Сопротивление анти-ВИЧ терапии</vt:lpstr>
      <vt:lpstr>ВИЧ вырабатывает сопротивление анти-вирусной терапии</vt:lpstr>
      <vt:lpstr>ВИЧ вырабатывает сопротивление анти-вирусной терапии</vt:lpstr>
      <vt:lpstr>Высокая гетерозиготность ВИЧ</vt:lpstr>
      <vt:lpstr>Ген.расстояния ВИЧ внутри и между пациентами</vt:lpstr>
      <vt:lpstr>Ген. расстояния ВИЧ между пациентами</vt:lpstr>
      <vt:lpstr>Ген. расстояния ВИЧ внутри пациентов</vt:lpstr>
      <vt:lpstr>Передача от пациента к пациенту</vt:lpstr>
      <vt:lpstr>Реверсия мутантов внутри пациента обьясняет высокую  гетерозиготность</vt:lpstr>
      <vt:lpstr> Насколько хорошо модель описывает ВИЧ?</vt:lpstr>
      <vt:lpstr>Модель 2.0: побег от иммунного отклика</vt:lpstr>
      <vt:lpstr>Побег от иммунного отклика и компенсация</vt:lpstr>
      <vt:lpstr>Основные выводы 2</vt:lpstr>
      <vt:lpstr>Спасибо!</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 Rouzine</dc:creator>
  <cp:lastModifiedBy>ivan4995@gmail.com</cp:lastModifiedBy>
  <cp:revision>366</cp:revision>
  <dcterms:created xsi:type="dcterms:W3CDTF">2017-09-05T00:08:04Z</dcterms:created>
  <dcterms:modified xsi:type="dcterms:W3CDTF">2021-09-10T10:14:16Z</dcterms:modified>
</cp:coreProperties>
</file>